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5.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6.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7.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08" r:id="rId4"/>
    <p:sldMasterId id="2147483884" r:id="rId5"/>
    <p:sldMasterId id="2147483952" r:id="rId6"/>
    <p:sldMasterId id="2147484022" r:id="rId7"/>
    <p:sldMasterId id="2147484092" r:id="rId8"/>
  </p:sldMasterIdLst>
  <p:notesMasterIdLst>
    <p:notesMasterId r:id="rId125"/>
  </p:notesMasterIdLst>
  <p:sldIdLst>
    <p:sldId id="411" r:id="rId9"/>
    <p:sldId id="413" r:id="rId10"/>
    <p:sldId id="257" r:id="rId11"/>
    <p:sldId id="258" r:id="rId12"/>
    <p:sldId id="591" r:id="rId13"/>
    <p:sldId id="262" r:id="rId14"/>
    <p:sldId id="263" r:id="rId15"/>
    <p:sldId id="264" r:id="rId16"/>
    <p:sldId id="292" r:id="rId17"/>
    <p:sldId id="272" r:id="rId18"/>
    <p:sldId id="344" r:id="rId19"/>
    <p:sldId id="268" r:id="rId20"/>
    <p:sldId id="550" r:id="rId21"/>
    <p:sldId id="523" r:id="rId22"/>
    <p:sldId id="302" r:id="rId23"/>
    <p:sldId id="551" r:id="rId24"/>
    <p:sldId id="403" r:id="rId25"/>
    <p:sldId id="470" r:id="rId26"/>
    <p:sldId id="506" r:id="rId27"/>
    <p:sldId id="665" r:id="rId28"/>
    <p:sldId id="280" r:id="rId29"/>
    <p:sldId id="592" r:id="rId30"/>
    <p:sldId id="553" r:id="rId31"/>
    <p:sldId id="375" r:id="rId32"/>
    <p:sldId id="558" r:id="rId33"/>
    <p:sldId id="559" r:id="rId34"/>
    <p:sldId id="560" r:id="rId35"/>
    <p:sldId id="593" r:id="rId36"/>
    <p:sldId id="602" r:id="rId37"/>
    <p:sldId id="605" r:id="rId38"/>
    <p:sldId id="584" r:id="rId39"/>
    <p:sldId id="594" r:id="rId40"/>
    <p:sldId id="269" r:id="rId41"/>
    <p:sldId id="606" r:id="rId42"/>
    <p:sldId id="406" r:id="rId43"/>
    <p:sldId id="607" r:id="rId44"/>
    <p:sldId id="581" r:id="rId45"/>
    <p:sldId id="575" r:id="rId46"/>
    <p:sldId id="557" r:id="rId47"/>
    <p:sldId id="582" r:id="rId48"/>
    <p:sldId id="583" r:id="rId49"/>
    <p:sldId id="608" r:id="rId50"/>
    <p:sldId id="595" r:id="rId51"/>
    <p:sldId id="609" r:id="rId52"/>
    <p:sldId id="610" r:id="rId53"/>
    <p:sldId id="611" r:id="rId54"/>
    <p:sldId id="596" r:id="rId55"/>
    <p:sldId id="612" r:id="rId56"/>
    <p:sldId id="613" r:id="rId57"/>
    <p:sldId id="597" r:id="rId58"/>
    <p:sldId id="614" r:id="rId59"/>
    <p:sldId id="419" r:id="rId60"/>
    <p:sldId id="601" r:id="rId61"/>
    <p:sldId id="620" r:id="rId62"/>
    <p:sldId id="621" r:id="rId63"/>
    <p:sldId id="615" r:id="rId64"/>
    <p:sldId id="622" r:id="rId65"/>
    <p:sldId id="623" r:id="rId66"/>
    <p:sldId id="616" r:id="rId67"/>
    <p:sldId id="624" r:id="rId68"/>
    <p:sldId id="625" r:id="rId69"/>
    <p:sldId id="617" r:id="rId70"/>
    <p:sldId id="626" r:id="rId71"/>
    <p:sldId id="283" r:id="rId72"/>
    <p:sldId id="627" r:id="rId73"/>
    <p:sldId id="628" r:id="rId74"/>
    <p:sldId id="618" r:id="rId75"/>
    <p:sldId id="629" r:id="rId76"/>
    <p:sldId id="630" r:id="rId77"/>
    <p:sldId id="632" r:id="rId78"/>
    <p:sldId id="631" r:id="rId79"/>
    <p:sldId id="619" r:id="rId80"/>
    <p:sldId id="633" r:id="rId81"/>
    <p:sldId id="288" r:id="rId82"/>
    <p:sldId id="289" r:id="rId83"/>
    <p:sldId id="590" r:id="rId84"/>
    <p:sldId id="634" r:id="rId85"/>
    <p:sldId id="639" r:id="rId86"/>
    <p:sldId id="461" r:id="rId87"/>
    <p:sldId id="640" r:id="rId88"/>
    <p:sldId id="641" r:id="rId89"/>
    <p:sldId id="635" r:id="rId90"/>
    <p:sldId id="407" r:id="rId91"/>
    <p:sldId id="642" r:id="rId92"/>
    <p:sldId id="643" r:id="rId93"/>
    <p:sldId id="636" r:id="rId94"/>
    <p:sldId id="644" r:id="rId95"/>
    <p:sldId id="404" r:id="rId96"/>
    <p:sldId id="637" r:id="rId97"/>
    <p:sldId id="645" r:id="rId98"/>
    <p:sldId id="457" r:id="rId99"/>
    <p:sldId id="638" r:id="rId100"/>
    <p:sldId id="646" r:id="rId101"/>
    <p:sldId id="647" r:id="rId102"/>
    <p:sldId id="648" r:id="rId103"/>
    <p:sldId id="653" r:id="rId104"/>
    <p:sldId id="456" r:id="rId105"/>
    <p:sldId id="654" r:id="rId106"/>
    <p:sldId id="649" r:id="rId107"/>
    <p:sldId id="393" r:id="rId108"/>
    <p:sldId id="655" r:id="rId109"/>
    <p:sldId id="656" r:id="rId110"/>
    <p:sldId id="650" r:id="rId111"/>
    <p:sldId id="657" r:id="rId112"/>
    <p:sldId id="658" r:id="rId113"/>
    <p:sldId id="659" r:id="rId114"/>
    <p:sldId id="651" r:id="rId115"/>
    <p:sldId id="663" r:id="rId116"/>
    <p:sldId id="664" r:id="rId117"/>
    <p:sldId id="652" r:id="rId118"/>
    <p:sldId id="661" r:id="rId119"/>
    <p:sldId id="662" r:id="rId120"/>
    <p:sldId id="574" r:id="rId121"/>
    <p:sldId id="409" r:id="rId122"/>
    <p:sldId id="412" r:id="rId123"/>
    <p:sldId id="414" r:id="rId124"/>
  </p:sldIdLst>
  <p:sldSz cx="12192000" cy="6858000"/>
  <p:notesSz cx="6858000" cy="9144000"/>
  <p:embeddedFontLst>
    <p:embeddedFont>
      <p:font typeface="Bebas Neue" panose="020B0606020202050201" pitchFamily="34" charset="0"/>
      <p:regular r:id="rId126"/>
    </p:embeddedFont>
    <p:embeddedFont>
      <p:font typeface="Calibri" panose="020F0502020204030204" pitchFamily="34" charset="0"/>
      <p:regular r:id="rId127"/>
      <p:bold r:id="rId128"/>
      <p:italic r:id="rId129"/>
      <p:boldItalic r:id="rId130"/>
    </p:embeddedFont>
    <p:embeddedFont>
      <p:font typeface="Calibri Light" panose="020F0302020204030204" pitchFamily="34" charset="0"/>
      <p:regular r:id="rId131"/>
      <p:italic r:id="rId132"/>
    </p:embeddedFont>
    <p:embeddedFont>
      <p:font typeface="Open Sans" panose="020B0606030504020204" pitchFamily="34" charset="0"/>
      <p:regular r:id="rId133"/>
      <p:bold r:id="rId134"/>
      <p:italic r:id="rId135"/>
      <p:boldItalic r:id="rId136"/>
    </p:embeddedFont>
    <p:embeddedFont>
      <p:font typeface="Open Sans" panose="020B0606030504020204" pitchFamily="34" charset="0"/>
      <p:regular r:id="rId133"/>
      <p:bold r:id="rId134"/>
      <p:italic r:id="rId135"/>
      <p:boldItalic r:id="rId136"/>
    </p:embeddedFont>
    <p:embeddedFont>
      <p:font typeface="Open Sans Light" panose="020B0306030504020204" pitchFamily="34" charset="0"/>
      <p:regular r:id="rId137"/>
      <p:italic r:id="rId138"/>
    </p:embeddedFont>
    <p:embeddedFont>
      <p:font typeface="Segoe UI" panose="020B0502040204020203" pitchFamily="34" charset="0"/>
      <p:regular r:id="rId139"/>
      <p:bold r:id="rId140"/>
      <p:italic r:id="rId141"/>
      <p:boldItalic r:id="rId142"/>
    </p:embeddedFont>
    <p:embeddedFont>
      <p:font typeface="Segoe UI Light" panose="020B0502040204020203" pitchFamily="34" charset="0"/>
      <p:regular r:id="rId143"/>
      <p:italic r:id="rId1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7" autoAdjust="0"/>
    <p:restoredTop sz="94660"/>
  </p:normalViewPr>
  <p:slideViewPr>
    <p:cSldViewPr snapToGrid="0">
      <p:cViewPr>
        <p:scale>
          <a:sx n="74" d="100"/>
          <a:sy n="74" d="100"/>
        </p:scale>
        <p:origin x="988"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font" Target="fonts/font13.fntdata"/><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font" Target="fonts/font3.fntdata"/><Relationship Id="rId5" Type="http://schemas.openxmlformats.org/officeDocument/2006/relationships/slideMaster" Target="slideMasters/slideMaster5.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2.xml"/><Relationship Id="rId85" Type="http://schemas.openxmlformats.org/officeDocument/2006/relationships/slide" Target="slides/slide77.xml"/><Relationship Id="rId155" Type="http://schemas.openxmlformats.org/officeDocument/2006/relationships/theme" Target="theme/theme1.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font" Target="fonts/font4.fntdata"/><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font" Target="fonts/font5.fntdata"/><Relationship Id="rId135" Type="http://schemas.openxmlformats.org/officeDocument/2006/relationships/font" Target="fonts/font10.fntdata"/><Relationship Id="rId156" Type="http://schemas.openxmlformats.org/officeDocument/2006/relationships/tableStyles" Target="tableStyles.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notesMaster" Target="notesMasters/notesMaster1.xml"/><Relationship Id="rId141"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3.xml"/><Relationship Id="rId82" Type="http://schemas.openxmlformats.org/officeDocument/2006/relationships/slide" Target="slides/slide74.xml"/><Relationship Id="rId152" Type="http://customschemas.google.com/relationships/presentationmetadata" Target="meta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font" Target="fonts/font1.fntdata"/><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font" Target="fonts/font12.fntdata"/><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font" Target="fonts/font7.fntdata"/><Relationship Id="rId153" Type="http://schemas.openxmlformats.org/officeDocument/2006/relationships/presProps" Target="presProps.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font" Target="fonts/font2.fntdata"/><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font" Target="fonts/font8.fntdata"/><Relationship Id="rId154" Type="http://schemas.openxmlformats.org/officeDocument/2006/relationships/viewProps" Target="viewProps.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font" Target="fonts/font19.fntdata"/><Relationship Id="rId90" Type="http://schemas.openxmlformats.org/officeDocument/2006/relationships/slide" Target="slides/slide8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6239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Infrastruktur erklären und warum diese wichtig ist lokal ab zu bilden</a:t>
            </a:r>
          </a:p>
          <a:p>
            <a:r>
              <a:rPr lang="de-DE" dirty="0"/>
              <a:t>Warum ist unabhängige Entwicklung wichtig wieso benutzen wir diese</a:t>
            </a:r>
          </a:p>
          <a:p>
            <a:r>
              <a:rPr lang="de-DE" dirty="0"/>
              <a:t>Erwähnen das wir gleich über die Funktionsweise von Containern sprechen</a:t>
            </a:r>
          </a:p>
          <a:p>
            <a:r>
              <a:rPr lang="de-DE" dirty="0"/>
              <a:t>Warum offline Entwicklung wichtig ist und was sind Teststände</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erklären</a:t>
            </a:r>
          </a:p>
        </p:txBody>
      </p:sp>
    </p:spTree>
    <p:extLst>
      <p:ext uri="{BB962C8B-B14F-4D97-AF65-F5344CB8AC3E}">
        <p14:creationId xmlns:p14="http://schemas.microsoft.com/office/powerpoint/2010/main" val="2384661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indent="-298450"/>
            <a:r>
              <a:rPr lang="de-DE" dirty="0" err="1"/>
              <a:t>Vms</a:t>
            </a:r>
            <a:r>
              <a:rPr lang="de-DE" dirty="0"/>
              <a:t> erklären</a:t>
            </a:r>
          </a:p>
          <a:p>
            <a:pPr marL="457200" indent="-298450"/>
            <a:r>
              <a:rPr lang="de-DE" dirty="0"/>
              <a:t>Vergleich aufstellen und beleuchten</a:t>
            </a:r>
          </a:p>
        </p:txBody>
      </p:sp>
    </p:spTree>
    <p:extLst>
      <p:ext uri="{BB962C8B-B14F-4D97-AF65-F5344CB8AC3E}">
        <p14:creationId xmlns:p14="http://schemas.microsoft.com/office/powerpoint/2010/main" val="3424137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0588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großen Gründe für Container</a:t>
            </a:r>
          </a:p>
        </p:txBody>
      </p:sp>
    </p:spTree>
    <p:extLst>
      <p:ext uri="{BB962C8B-B14F-4D97-AF65-F5344CB8AC3E}">
        <p14:creationId xmlns:p14="http://schemas.microsoft.com/office/powerpoint/2010/main" val="204493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Welchen Marktanteil haben Container in der IT Branche</a:t>
            </a:r>
          </a:p>
        </p:txBody>
      </p:sp>
    </p:spTree>
    <p:extLst>
      <p:ext uri="{BB962C8B-B14F-4D97-AF65-F5344CB8AC3E}">
        <p14:creationId xmlns:p14="http://schemas.microsoft.com/office/powerpoint/2010/main" val="278081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Teilnehmer sollen darüber berichten wie und in welcher Art sie Container benutzen</a:t>
            </a:r>
          </a:p>
        </p:txBody>
      </p:sp>
    </p:spTree>
    <p:extLst>
      <p:ext uri="{BB962C8B-B14F-4D97-AF65-F5344CB8AC3E}">
        <p14:creationId xmlns:p14="http://schemas.microsoft.com/office/powerpoint/2010/main" val="375070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071103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3778046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16327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340084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908013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91508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39654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92931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0466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356537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93710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84868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909725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955008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34309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78876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879668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Der Controller baut die tatsächlichen arbeitsteile zusammen um diese danach für den </a:t>
            </a:r>
            <a:r>
              <a:rPr lang="de-DE" dirty="0" err="1"/>
              <a:t>scheduler</a:t>
            </a:r>
            <a:r>
              <a:rPr lang="de-DE" dirty="0"/>
              <a:t> frei zu geben</a:t>
            </a:r>
          </a:p>
          <a:p>
            <a:r>
              <a:rPr lang="de-DE" dirty="0"/>
              <a:t>Er ist der Arbeiter im </a:t>
            </a:r>
            <a:r>
              <a:rPr lang="de-DE" dirty="0" err="1"/>
              <a:t>system</a:t>
            </a:r>
            <a:endParaRPr lang="en-GB" dirty="0"/>
          </a:p>
        </p:txBody>
      </p:sp>
    </p:spTree>
    <p:extLst>
      <p:ext uri="{BB962C8B-B14F-4D97-AF65-F5344CB8AC3E}">
        <p14:creationId xmlns:p14="http://schemas.microsoft.com/office/powerpoint/2010/main" val="4136469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551519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422278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00548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97502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Für alle die Docker Desktop lokal haben, die können nun hier Ihr nach </a:t>
            </a:r>
            <a:r>
              <a:rPr lang="de-DE" dirty="0" err="1"/>
              <a:t>anleitung</a:t>
            </a:r>
            <a:r>
              <a:rPr lang="de-DE" dirty="0"/>
              <a:t> </a:t>
            </a:r>
            <a:r>
              <a:rPr lang="de-DE" dirty="0" err="1"/>
              <a:t>Kubernetes</a:t>
            </a:r>
            <a:r>
              <a:rPr lang="de-DE" dirty="0"/>
              <a:t> aktivieren</a:t>
            </a:r>
            <a:endParaRPr lang="en-GB" dirty="0"/>
          </a:p>
        </p:txBody>
      </p:sp>
    </p:spTree>
    <p:extLst>
      <p:ext uri="{BB962C8B-B14F-4D97-AF65-F5344CB8AC3E}">
        <p14:creationId xmlns:p14="http://schemas.microsoft.com/office/powerpoint/2010/main" val="3790194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770874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err="1"/>
              <a:t>kubectl</a:t>
            </a:r>
            <a:r>
              <a:rPr lang="en-GB" dirty="0"/>
              <a:t> apply -f https://raw.githubusercontent.com/kubernetes/dashboard/v2.5.0/aio/deploy/recommended.yaml </a:t>
            </a:r>
            <a:br>
              <a:rPr lang="en-GB" dirty="0"/>
            </a:br>
            <a:endParaRPr lang="de-DE" dirty="0"/>
          </a:p>
        </p:txBody>
      </p:sp>
    </p:spTree>
    <p:extLst>
      <p:ext uri="{BB962C8B-B14F-4D97-AF65-F5344CB8AC3E}">
        <p14:creationId xmlns:p14="http://schemas.microsoft.com/office/powerpoint/2010/main" val="2678040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Frage: können Sie das Dashboard erreichen?</a:t>
            </a:r>
          </a:p>
        </p:txBody>
      </p:sp>
    </p:spTree>
    <p:extLst>
      <p:ext uri="{BB962C8B-B14F-4D97-AF65-F5344CB8AC3E}">
        <p14:creationId xmlns:p14="http://schemas.microsoft.com/office/powerpoint/2010/main" val="1888400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Mit diesem </a:t>
            </a:r>
            <a:r>
              <a:rPr lang="de-DE" dirty="0" err="1"/>
              <a:t>befehl</a:t>
            </a:r>
            <a:r>
              <a:rPr lang="de-DE" dirty="0"/>
              <a:t> erreichen sie das </a:t>
            </a:r>
            <a:r>
              <a:rPr lang="de-DE" dirty="0" err="1"/>
              <a:t>dashboard</a:t>
            </a:r>
            <a:endParaRPr lang="de-DE" dirty="0"/>
          </a:p>
        </p:txBody>
      </p:sp>
    </p:spTree>
    <p:extLst>
      <p:ext uri="{BB962C8B-B14F-4D97-AF65-F5344CB8AC3E}">
        <p14:creationId xmlns:p14="http://schemas.microsoft.com/office/powerpoint/2010/main" val="138400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635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291226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84499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2617468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16944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33280499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werden </a:t>
            </a:r>
            <a:r>
              <a:rPr lang="de-DE" dirty="0" err="1"/>
              <a:t>pods</a:t>
            </a:r>
            <a:r>
              <a:rPr lang="de-DE" dirty="0"/>
              <a:t> von einander abgegrenzt</a:t>
            </a:r>
          </a:p>
        </p:txBody>
      </p:sp>
    </p:spTree>
    <p:extLst>
      <p:ext uri="{BB962C8B-B14F-4D97-AF65-F5344CB8AC3E}">
        <p14:creationId xmlns:p14="http://schemas.microsoft.com/office/powerpoint/2010/main" val="1871882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220120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9648557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7297584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7539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092247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9521246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948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0907644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3433507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Den </a:t>
            </a:r>
            <a:r>
              <a:rPr lang="de-DE" dirty="0" err="1"/>
              <a:t>sicherheitshinweis</a:t>
            </a:r>
            <a:r>
              <a:rPr lang="de-DE" dirty="0"/>
              <a:t> einmal lesen lassen da ohne diesen vieles nicht funktioniert</a:t>
            </a:r>
          </a:p>
          <a:p>
            <a:pPr marL="158750" indent="0">
              <a:buNone/>
            </a:pPr>
            <a:endParaRPr lang="en-GB" dirty="0"/>
          </a:p>
        </p:txBody>
      </p:sp>
    </p:spTree>
    <p:extLst>
      <p:ext uri="{BB962C8B-B14F-4D97-AF65-F5344CB8AC3E}">
        <p14:creationId xmlns:p14="http://schemas.microsoft.com/office/powerpoint/2010/main" val="3650217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030867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4508446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wird mit unterlagen und anderen </a:t>
            </a:r>
            <a:r>
              <a:rPr lang="de-DE" dirty="0" err="1"/>
              <a:t>themen</a:t>
            </a:r>
            <a:r>
              <a:rPr lang="de-DE" dirty="0"/>
              <a:t> wären des Seminars umgegangen</a:t>
            </a:r>
          </a:p>
        </p:txBody>
      </p:sp>
    </p:spTree>
    <p:extLst>
      <p:ext uri="{BB962C8B-B14F-4D97-AF65-F5344CB8AC3E}">
        <p14:creationId xmlns:p14="http://schemas.microsoft.com/office/powerpoint/2010/main" val="261416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39938741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extLst>
      <p:ext uri="{BB962C8B-B14F-4D97-AF65-F5344CB8AC3E}">
        <p14:creationId xmlns:p14="http://schemas.microsoft.com/office/powerpoint/2010/main" val="17260208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292698711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39750617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20043143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86314739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5434178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9696893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7690874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1841938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61157930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25152680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326123067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58637815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40405258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77235282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104526818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53618900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3401693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274454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23921366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37555058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34298425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3290947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313179720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36553410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07775526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54648798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32701698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2351573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28598002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9786589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6922468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3590013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383705293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15867001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2332674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1493753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238636097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4275537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193532919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99666245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29883615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369081862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99041772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264769850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373432753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72053380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280397834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3241539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395232754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16426615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3043549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318989921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46054654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214794324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371822781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147426532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39817489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300897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182952388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334503323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210753276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406754713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15385716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32493903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64436347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383703870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266006337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1678559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206194360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135610744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16661461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9380599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54077594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5024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595095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4748791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1650287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67502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8019804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5031104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556222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2041590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4213697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2231350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5947502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571571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6715397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05298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7964596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7328719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8535790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6294287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392520199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7967888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362462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9348598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1620781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3101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5368284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8153587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6769984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853920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2812554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2041862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2953476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7848050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7147063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500856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8710701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335600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7269897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72098995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58265986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86415142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513486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93392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0182566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264012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834946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6641573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9304297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3030001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25987325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1065633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4561734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5888418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8809294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9577969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4781667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7732050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143809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7201952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5636978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0036330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7394366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2241727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9019483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780764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3572468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84781466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1201653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6843785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9367371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5432930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6408656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9020695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302126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110155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365184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563982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2900525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4681383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2185611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7541513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2722026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779691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189351730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34466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6727341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151230487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855776517"/>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255338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1760160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1386313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1160573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325482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386504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13669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7156627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5319220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4797983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1226618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0040936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9317609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1205853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021125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864012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49474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17294439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1154157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2794446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6818287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5287281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10710616"/>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19742017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0052233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5556909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80315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98511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82036022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100911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4462489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98612304"/>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29941905"/>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292541604"/>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7469759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2022683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50791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8629022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7347183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34092819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4159913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430478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6524370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92388382"/>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96876686"/>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72941420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9501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196117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4656695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0003034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3854444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735186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4162737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9286290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6927038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6629369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91819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5629849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0738892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810745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7315148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6847157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9012563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6459665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419230393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52428355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580946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133949373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0427432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4573875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77079424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4228867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2554281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89739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0744288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8688944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68496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1102078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792868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92839481"/>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0420880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6023828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6227063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1081525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8237893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5082743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315077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35126523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63172003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8153258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097107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2636468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218469838"/>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7628739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0034300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3796718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562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9047950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9997323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1042315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286986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1476925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17087295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5269956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6100384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93976217"/>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48874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1455516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4234618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6602209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07414757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62907056"/>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79857822"/>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0042601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471177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523607"/>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43317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9620303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630275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4285306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9354805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046019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8780335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22137917"/>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856854"/>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6214236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4519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62586037"/>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355012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6118900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334630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818852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180534628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4019274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9095881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133281695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271002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3888979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3144588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9904373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76850055"/>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0664094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07882538"/>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96800878"/>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753276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4837493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48967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76718444"/>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1921582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4843907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9633850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321170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2674369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7912641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25434040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9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6856599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197217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69390403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999381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4577366"/>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0169488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76439566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33725546"/>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1002370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9181649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0178302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6839414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7368763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0612905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3954452"/>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78861584"/>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3764949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4554036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20848544"/>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5889370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14194107"/>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652988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99504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9796853"/>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733062738"/>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7306178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07685627"/>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28275863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92487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14.08.2022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27617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45733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627956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theme" Target="../theme/theme3.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5.xml"/><Relationship Id="rId21" Type="http://schemas.openxmlformats.org/officeDocument/2006/relationships/slideLayout" Target="../slideLayouts/slideLayout160.xml"/><Relationship Id="rId42" Type="http://schemas.openxmlformats.org/officeDocument/2006/relationships/slideLayout" Target="../slideLayouts/slideLayout181.xml"/><Relationship Id="rId47" Type="http://schemas.openxmlformats.org/officeDocument/2006/relationships/slideLayout" Target="../slideLayouts/slideLayout186.xml"/><Relationship Id="rId63" Type="http://schemas.openxmlformats.org/officeDocument/2006/relationships/slideLayout" Target="../slideLayouts/slideLayout202.xml"/><Relationship Id="rId68" Type="http://schemas.openxmlformats.org/officeDocument/2006/relationships/slideLayout" Target="../slideLayouts/slideLayout207.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45" Type="http://schemas.openxmlformats.org/officeDocument/2006/relationships/slideLayout" Target="../slideLayouts/slideLayout184.xml"/><Relationship Id="rId53" Type="http://schemas.openxmlformats.org/officeDocument/2006/relationships/slideLayout" Target="../slideLayouts/slideLayout192.xml"/><Relationship Id="rId58" Type="http://schemas.openxmlformats.org/officeDocument/2006/relationships/slideLayout" Target="../slideLayouts/slideLayout197.xml"/><Relationship Id="rId66" Type="http://schemas.openxmlformats.org/officeDocument/2006/relationships/slideLayout" Target="../slideLayouts/slideLayout205.xml"/><Relationship Id="rId74" Type="http://schemas.openxmlformats.org/officeDocument/2006/relationships/slideLayout" Target="../slideLayouts/slideLayout213.xml"/><Relationship Id="rId5" Type="http://schemas.openxmlformats.org/officeDocument/2006/relationships/slideLayout" Target="../slideLayouts/slideLayout144.xml"/><Relationship Id="rId61" Type="http://schemas.openxmlformats.org/officeDocument/2006/relationships/slideLayout" Target="../slideLayouts/slideLayout200.xml"/><Relationship Id="rId19" Type="http://schemas.openxmlformats.org/officeDocument/2006/relationships/slideLayout" Target="../slideLayouts/slideLayout15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slideLayout" Target="../slideLayouts/slideLayout182.xml"/><Relationship Id="rId48" Type="http://schemas.openxmlformats.org/officeDocument/2006/relationships/slideLayout" Target="../slideLayouts/slideLayout187.xml"/><Relationship Id="rId56" Type="http://schemas.openxmlformats.org/officeDocument/2006/relationships/slideLayout" Target="../slideLayouts/slideLayout195.xml"/><Relationship Id="rId64" Type="http://schemas.openxmlformats.org/officeDocument/2006/relationships/slideLayout" Target="../slideLayouts/slideLayout203.xml"/><Relationship Id="rId69" Type="http://schemas.openxmlformats.org/officeDocument/2006/relationships/slideLayout" Target="../slideLayouts/slideLayout208.xml"/><Relationship Id="rId8" Type="http://schemas.openxmlformats.org/officeDocument/2006/relationships/slideLayout" Target="../slideLayouts/slideLayout147.xml"/><Relationship Id="rId51" Type="http://schemas.openxmlformats.org/officeDocument/2006/relationships/slideLayout" Target="../slideLayouts/slideLayout190.xml"/><Relationship Id="rId72" Type="http://schemas.openxmlformats.org/officeDocument/2006/relationships/slideLayout" Target="../slideLayouts/slideLayout211.xml"/><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46" Type="http://schemas.openxmlformats.org/officeDocument/2006/relationships/slideLayout" Target="../slideLayouts/slideLayout185.xml"/><Relationship Id="rId59" Type="http://schemas.openxmlformats.org/officeDocument/2006/relationships/slideLayout" Target="../slideLayouts/slideLayout198.xml"/><Relationship Id="rId67" Type="http://schemas.openxmlformats.org/officeDocument/2006/relationships/slideLayout" Target="../slideLayouts/slideLayout206.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54" Type="http://schemas.openxmlformats.org/officeDocument/2006/relationships/slideLayout" Target="../slideLayouts/slideLayout193.xml"/><Relationship Id="rId62" Type="http://schemas.openxmlformats.org/officeDocument/2006/relationships/slideLayout" Target="../slideLayouts/slideLayout201.xml"/><Relationship Id="rId70" Type="http://schemas.openxmlformats.org/officeDocument/2006/relationships/slideLayout" Target="../slideLayouts/slideLayout209.xml"/><Relationship Id="rId75" Type="http://schemas.openxmlformats.org/officeDocument/2006/relationships/slideLayout" Target="../slideLayouts/slideLayout214.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49" Type="http://schemas.openxmlformats.org/officeDocument/2006/relationships/slideLayout" Target="../slideLayouts/slideLayout188.xml"/><Relationship Id="rId57" Type="http://schemas.openxmlformats.org/officeDocument/2006/relationships/slideLayout" Target="../slideLayouts/slideLayout196.xml"/><Relationship Id="rId10" Type="http://schemas.openxmlformats.org/officeDocument/2006/relationships/slideLayout" Target="../slideLayouts/slideLayout149.xml"/><Relationship Id="rId31" Type="http://schemas.openxmlformats.org/officeDocument/2006/relationships/slideLayout" Target="../slideLayouts/slideLayout170.xml"/><Relationship Id="rId44" Type="http://schemas.openxmlformats.org/officeDocument/2006/relationships/slideLayout" Target="../slideLayouts/slideLayout183.xml"/><Relationship Id="rId52" Type="http://schemas.openxmlformats.org/officeDocument/2006/relationships/slideLayout" Target="../slideLayouts/slideLayout191.xml"/><Relationship Id="rId60" Type="http://schemas.openxmlformats.org/officeDocument/2006/relationships/slideLayout" Target="../slideLayouts/slideLayout199.xml"/><Relationship Id="rId65" Type="http://schemas.openxmlformats.org/officeDocument/2006/relationships/slideLayout" Target="../slideLayouts/slideLayout204.xml"/><Relationship Id="rId73" Type="http://schemas.openxmlformats.org/officeDocument/2006/relationships/slideLayout" Target="../slideLayouts/slideLayout212.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9" Type="http://schemas.openxmlformats.org/officeDocument/2006/relationships/slideLayout" Target="../slideLayouts/slideLayout178.xml"/><Relationship Id="rId34" Type="http://schemas.openxmlformats.org/officeDocument/2006/relationships/slideLayout" Target="../slideLayouts/slideLayout173.xml"/><Relationship Id="rId50" Type="http://schemas.openxmlformats.org/officeDocument/2006/relationships/slideLayout" Target="../slideLayouts/slideLayout189.xml"/><Relationship Id="rId55" Type="http://schemas.openxmlformats.org/officeDocument/2006/relationships/slideLayout" Target="../slideLayouts/slideLayout194.xml"/><Relationship Id="rId76" Type="http://schemas.openxmlformats.org/officeDocument/2006/relationships/theme" Target="../theme/theme4.xml"/><Relationship Id="rId7" Type="http://schemas.openxmlformats.org/officeDocument/2006/relationships/slideLayout" Target="../slideLayouts/slideLayout146.xml"/><Relationship Id="rId71" Type="http://schemas.openxmlformats.org/officeDocument/2006/relationships/slideLayout" Target="../slideLayouts/slideLayout21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47" Type="http://schemas.openxmlformats.org/officeDocument/2006/relationships/slideLayout" Target="../slideLayouts/slideLayout261.xml"/><Relationship Id="rId50" Type="http://schemas.openxmlformats.org/officeDocument/2006/relationships/slideLayout" Target="../slideLayouts/slideLayout264.xml"/><Relationship Id="rId55" Type="http://schemas.openxmlformats.org/officeDocument/2006/relationships/slideLayout" Target="../slideLayouts/slideLayout269.xml"/><Relationship Id="rId63" Type="http://schemas.openxmlformats.org/officeDocument/2006/relationships/slideLayout" Target="../slideLayouts/slideLayout277.xml"/><Relationship Id="rId68" Type="http://schemas.openxmlformats.org/officeDocument/2006/relationships/theme" Target="../theme/theme5.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slideLayout" Target="../slideLayouts/slideLayout259.xml"/><Relationship Id="rId53" Type="http://schemas.openxmlformats.org/officeDocument/2006/relationships/slideLayout" Target="../slideLayouts/slideLayout267.xml"/><Relationship Id="rId58" Type="http://schemas.openxmlformats.org/officeDocument/2006/relationships/slideLayout" Target="../slideLayouts/slideLayout272.xml"/><Relationship Id="rId66" Type="http://schemas.openxmlformats.org/officeDocument/2006/relationships/slideLayout" Target="../slideLayouts/slideLayout280.xml"/><Relationship Id="rId5" Type="http://schemas.openxmlformats.org/officeDocument/2006/relationships/slideLayout" Target="../slideLayouts/slideLayout219.xml"/><Relationship Id="rId61" Type="http://schemas.openxmlformats.org/officeDocument/2006/relationships/slideLayout" Target="../slideLayouts/slideLayout275.xml"/><Relationship Id="rId19" Type="http://schemas.openxmlformats.org/officeDocument/2006/relationships/slideLayout" Target="../slideLayouts/slideLayout23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48" Type="http://schemas.openxmlformats.org/officeDocument/2006/relationships/slideLayout" Target="../slideLayouts/slideLayout262.xml"/><Relationship Id="rId56" Type="http://schemas.openxmlformats.org/officeDocument/2006/relationships/slideLayout" Target="../slideLayouts/slideLayout270.xml"/><Relationship Id="rId64" Type="http://schemas.openxmlformats.org/officeDocument/2006/relationships/slideLayout" Target="../slideLayouts/slideLayout278.xml"/><Relationship Id="rId8" Type="http://schemas.openxmlformats.org/officeDocument/2006/relationships/slideLayout" Target="../slideLayouts/slideLayout222.xml"/><Relationship Id="rId51" Type="http://schemas.openxmlformats.org/officeDocument/2006/relationships/slideLayout" Target="../slideLayouts/slideLayout265.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slideLayout" Target="../slideLayouts/slideLayout260.xml"/><Relationship Id="rId59" Type="http://schemas.openxmlformats.org/officeDocument/2006/relationships/slideLayout" Target="../slideLayouts/slideLayout273.xml"/><Relationship Id="rId67" Type="http://schemas.openxmlformats.org/officeDocument/2006/relationships/slideLayout" Target="../slideLayouts/slideLayout281.xml"/><Relationship Id="rId20" Type="http://schemas.openxmlformats.org/officeDocument/2006/relationships/slideLayout" Target="../slideLayouts/slideLayout234.xml"/><Relationship Id="rId41" Type="http://schemas.openxmlformats.org/officeDocument/2006/relationships/slideLayout" Target="../slideLayouts/slideLayout255.xml"/><Relationship Id="rId54" Type="http://schemas.openxmlformats.org/officeDocument/2006/relationships/slideLayout" Target="../slideLayouts/slideLayout268.xml"/><Relationship Id="rId62" Type="http://schemas.openxmlformats.org/officeDocument/2006/relationships/slideLayout" Target="../slideLayouts/slideLayout27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49" Type="http://schemas.openxmlformats.org/officeDocument/2006/relationships/slideLayout" Target="../slideLayouts/slideLayout263.xml"/><Relationship Id="rId57" Type="http://schemas.openxmlformats.org/officeDocument/2006/relationships/slideLayout" Target="../slideLayouts/slideLayout271.xml"/><Relationship Id="rId10" Type="http://schemas.openxmlformats.org/officeDocument/2006/relationships/slideLayout" Target="../slideLayouts/slideLayout224.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52" Type="http://schemas.openxmlformats.org/officeDocument/2006/relationships/slideLayout" Target="../slideLayouts/slideLayout266.xml"/><Relationship Id="rId60" Type="http://schemas.openxmlformats.org/officeDocument/2006/relationships/slideLayout" Target="../slideLayouts/slideLayout274.xml"/><Relationship Id="rId65" Type="http://schemas.openxmlformats.org/officeDocument/2006/relationships/slideLayout" Target="../slideLayouts/slideLayout279.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9" Type="http://schemas.openxmlformats.org/officeDocument/2006/relationships/slideLayout" Target="../slideLayouts/slideLayout25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07.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42" Type="http://schemas.openxmlformats.org/officeDocument/2006/relationships/slideLayout" Target="../slideLayouts/slideLayout323.xml"/><Relationship Id="rId47" Type="http://schemas.openxmlformats.org/officeDocument/2006/relationships/slideLayout" Target="../slideLayouts/slideLayout328.xml"/><Relationship Id="rId50" Type="http://schemas.openxmlformats.org/officeDocument/2006/relationships/slideLayout" Target="../slideLayouts/slideLayout331.xml"/><Relationship Id="rId55" Type="http://schemas.openxmlformats.org/officeDocument/2006/relationships/slideLayout" Target="../slideLayouts/slideLayout336.xml"/><Relationship Id="rId63" Type="http://schemas.openxmlformats.org/officeDocument/2006/relationships/slideLayout" Target="../slideLayouts/slideLayout344.xml"/><Relationship Id="rId68" Type="http://schemas.openxmlformats.org/officeDocument/2006/relationships/theme" Target="../theme/theme6.xml"/><Relationship Id="rId7" Type="http://schemas.openxmlformats.org/officeDocument/2006/relationships/slideLayout" Target="../slideLayouts/slideLayout288.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9" Type="http://schemas.openxmlformats.org/officeDocument/2006/relationships/slideLayout" Target="../slideLayouts/slideLayout310.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40" Type="http://schemas.openxmlformats.org/officeDocument/2006/relationships/slideLayout" Target="../slideLayouts/slideLayout321.xml"/><Relationship Id="rId45" Type="http://schemas.openxmlformats.org/officeDocument/2006/relationships/slideLayout" Target="../slideLayouts/slideLayout326.xml"/><Relationship Id="rId53" Type="http://schemas.openxmlformats.org/officeDocument/2006/relationships/slideLayout" Target="../slideLayouts/slideLayout334.xml"/><Relationship Id="rId58" Type="http://schemas.openxmlformats.org/officeDocument/2006/relationships/slideLayout" Target="../slideLayouts/slideLayout339.xml"/><Relationship Id="rId66" Type="http://schemas.openxmlformats.org/officeDocument/2006/relationships/slideLayout" Target="../slideLayouts/slideLayout347.xml"/><Relationship Id="rId5" Type="http://schemas.openxmlformats.org/officeDocument/2006/relationships/slideLayout" Target="../slideLayouts/slideLayout286.xml"/><Relationship Id="rId61" Type="http://schemas.openxmlformats.org/officeDocument/2006/relationships/slideLayout" Target="../slideLayouts/slideLayout342.xml"/><Relationship Id="rId19" Type="http://schemas.openxmlformats.org/officeDocument/2006/relationships/slideLayout" Target="../slideLayouts/slideLayout30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43" Type="http://schemas.openxmlformats.org/officeDocument/2006/relationships/slideLayout" Target="../slideLayouts/slideLayout324.xml"/><Relationship Id="rId48" Type="http://schemas.openxmlformats.org/officeDocument/2006/relationships/slideLayout" Target="../slideLayouts/slideLayout329.xml"/><Relationship Id="rId56" Type="http://schemas.openxmlformats.org/officeDocument/2006/relationships/slideLayout" Target="../slideLayouts/slideLayout337.xml"/><Relationship Id="rId64" Type="http://schemas.openxmlformats.org/officeDocument/2006/relationships/slideLayout" Target="../slideLayouts/slideLayout345.xml"/><Relationship Id="rId8" Type="http://schemas.openxmlformats.org/officeDocument/2006/relationships/slideLayout" Target="../slideLayouts/slideLayout289.xml"/><Relationship Id="rId51" Type="http://schemas.openxmlformats.org/officeDocument/2006/relationships/slideLayout" Target="../slideLayouts/slideLayout332.xml"/><Relationship Id="rId3" Type="http://schemas.openxmlformats.org/officeDocument/2006/relationships/slideLayout" Target="../slideLayouts/slideLayout284.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slideLayout" Target="../slideLayouts/slideLayout319.xml"/><Relationship Id="rId46" Type="http://schemas.openxmlformats.org/officeDocument/2006/relationships/slideLayout" Target="../slideLayouts/slideLayout327.xml"/><Relationship Id="rId59" Type="http://schemas.openxmlformats.org/officeDocument/2006/relationships/slideLayout" Target="../slideLayouts/slideLayout340.xml"/><Relationship Id="rId67" Type="http://schemas.openxmlformats.org/officeDocument/2006/relationships/slideLayout" Target="../slideLayouts/slideLayout348.xml"/><Relationship Id="rId20" Type="http://schemas.openxmlformats.org/officeDocument/2006/relationships/slideLayout" Target="../slideLayouts/slideLayout301.xml"/><Relationship Id="rId41" Type="http://schemas.openxmlformats.org/officeDocument/2006/relationships/slideLayout" Target="../slideLayouts/slideLayout322.xml"/><Relationship Id="rId54" Type="http://schemas.openxmlformats.org/officeDocument/2006/relationships/slideLayout" Target="../slideLayouts/slideLayout335.xml"/><Relationship Id="rId62" Type="http://schemas.openxmlformats.org/officeDocument/2006/relationships/slideLayout" Target="../slideLayouts/slideLayout34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49" Type="http://schemas.openxmlformats.org/officeDocument/2006/relationships/slideLayout" Target="../slideLayouts/slideLayout330.xml"/><Relationship Id="rId57" Type="http://schemas.openxmlformats.org/officeDocument/2006/relationships/slideLayout" Target="../slideLayouts/slideLayout338.xml"/><Relationship Id="rId10" Type="http://schemas.openxmlformats.org/officeDocument/2006/relationships/slideLayout" Target="../slideLayouts/slideLayout291.xml"/><Relationship Id="rId31" Type="http://schemas.openxmlformats.org/officeDocument/2006/relationships/slideLayout" Target="../slideLayouts/slideLayout312.xml"/><Relationship Id="rId44" Type="http://schemas.openxmlformats.org/officeDocument/2006/relationships/slideLayout" Target="../slideLayouts/slideLayout325.xml"/><Relationship Id="rId52" Type="http://schemas.openxmlformats.org/officeDocument/2006/relationships/slideLayout" Target="../slideLayouts/slideLayout333.xml"/><Relationship Id="rId60" Type="http://schemas.openxmlformats.org/officeDocument/2006/relationships/slideLayout" Target="../slideLayouts/slideLayout341.xml"/><Relationship Id="rId65" Type="http://schemas.openxmlformats.org/officeDocument/2006/relationships/slideLayout" Target="../slideLayouts/slideLayout346.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39" Type="http://schemas.openxmlformats.org/officeDocument/2006/relationships/slideLayout" Target="../slideLayouts/slideLayout320.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74.xml"/><Relationship Id="rId21" Type="http://schemas.openxmlformats.org/officeDocument/2006/relationships/slideLayout" Target="../slideLayouts/slideLayout369.xml"/><Relationship Id="rId42" Type="http://schemas.openxmlformats.org/officeDocument/2006/relationships/slideLayout" Target="../slideLayouts/slideLayout390.xml"/><Relationship Id="rId47" Type="http://schemas.openxmlformats.org/officeDocument/2006/relationships/slideLayout" Target="../slideLayouts/slideLayout395.xml"/><Relationship Id="rId63" Type="http://schemas.openxmlformats.org/officeDocument/2006/relationships/slideLayout" Target="../slideLayouts/slideLayout411.xml"/><Relationship Id="rId68" Type="http://schemas.openxmlformats.org/officeDocument/2006/relationships/slideLayout" Target="../slideLayouts/slideLayout416.xml"/><Relationship Id="rId7" Type="http://schemas.openxmlformats.org/officeDocument/2006/relationships/slideLayout" Target="../slideLayouts/slideLayout355.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9" Type="http://schemas.openxmlformats.org/officeDocument/2006/relationships/slideLayout" Target="../slideLayouts/slideLayout377.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32" Type="http://schemas.openxmlformats.org/officeDocument/2006/relationships/slideLayout" Target="../slideLayouts/slideLayout380.xml"/><Relationship Id="rId37" Type="http://schemas.openxmlformats.org/officeDocument/2006/relationships/slideLayout" Target="../slideLayouts/slideLayout385.xml"/><Relationship Id="rId40" Type="http://schemas.openxmlformats.org/officeDocument/2006/relationships/slideLayout" Target="../slideLayouts/slideLayout388.xml"/><Relationship Id="rId45" Type="http://schemas.openxmlformats.org/officeDocument/2006/relationships/slideLayout" Target="../slideLayouts/slideLayout393.xml"/><Relationship Id="rId53" Type="http://schemas.openxmlformats.org/officeDocument/2006/relationships/slideLayout" Target="../slideLayouts/slideLayout401.xml"/><Relationship Id="rId58" Type="http://schemas.openxmlformats.org/officeDocument/2006/relationships/slideLayout" Target="../slideLayouts/slideLayout406.xml"/><Relationship Id="rId66" Type="http://schemas.openxmlformats.org/officeDocument/2006/relationships/slideLayout" Target="../slideLayouts/slideLayout414.xml"/><Relationship Id="rId5" Type="http://schemas.openxmlformats.org/officeDocument/2006/relationships/slideLayout" Target="../slideLayouts/slideLayout353.xml"/><Relationship Id="rId61" Type="http://schemas.openxmlformats.org/officeDocument/2006/relationships/slideLayout" Target="../slideLayouts/slideLayout409.xml"/><Relationship Id="rId19" Type="http://schemas.openxmlformats.org/officeDocument/2006/relationships/slideLayout" Target="../slideLayouts/slideLayout36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slideLayout" Target="../slideLayouts/slideLayout375.xml"/><Relationship Id="rId30" Type="http://schemas.openxmlformats.org/officeDocument/2006/relationships/slideLayout" Target="../slideLayouts/slideLayout378.xml"/><Relationship Id="rId35" Type="http://schemas.openxmlformats.org/officeDocument/2006/relationships/slideLayout" Target="../slideLayouts/slideLayout383.xml"/><Relationship Id="rId43" Type="http://schemas.openxmlformats.org/officeDocument/2006/relationships/slideLayout" Target="../slideLayouts/slideLayout391.xml"/><Relationship Id="rId48" Type="http://schemas.openxmlformats.org/officeDocument/2006/relationships/slideLayout" Target="../slideLayouts/slideLayout396.xml"/><Relationship Id="rId56" Type="http://schemas.openxmlformats.org/officeDocument/2006/relationships/slideLayout" Target="../slideLayouts/slideLayout404.xml"/><Relationship Id="rId64" Type="http://schemas.openxmlformats.org/officeDocument/2006/relationships/slideLayout" Target="../slideLayouts/slideLayout412.xml"/><Relationship Id="rId69" Type="http://schemas.openxmlformats.org/officeDocument/2006/relationships/slideLayout" Target="../slideLayouts/slideLayout417.xml"/><Relationship Id="rId8" Type="http://schemas.openxmlformats.org/officeDocument/2006/relationships/slideLayout" Target="../slideLayouts/slideLayout356.xml"/><Relationship Id="rId51" Type="http://schemas.openxmlformats.org/officeDocument/2006/relationships/slideLayout" Target="../slideLayouts/slideLayout399.xml"/><Relationship Id="rId3" Type="http://schemas.openxmlformats.org/officeDocument/2006/relationships/slideLayout" Target="../slideLayouts/slideLayout351.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33" Type="http://schemas.openxmlformats.org/officeDocument/2006/relationships/slideLayout" Target="../slideLayouts/slideLayout381.xml"/><Relationship Id="rId38" Type="http://schemas.openxmlformats.org/officeDocument/2006/relationships/slideLayout" Target="../slideLayouts/slideLayout386.xml"/><Relationship Id="rId46" Type="http://schemas.openxmlformats.org/officeDocument/2006/relationships/slideLayout" Target="../slideLayouts/slideLayout394.xml"/><Relationship Id="rId59" Type="http://schemas.openxmlformats.org/officeDocument/2006/relationships/slideLayout" Target="../slideLayouts/slideLayout407.xml"/><Relationship Id="rId67" Type="http://schemas.openxmlformats.org/officeDocument/2006/relationships/slideLayout" Target="../slideLayouts/slideLayout415.xml"/><Relationship Id="rId20" Type="http://schemas.openxmlformats.org/officeDocument/2006/relationships/slideLayout" Target="../slideLayouts/slideLayout368.xml"/><Relationship Id="rId41" Type="http://schemas.openxmlformats.org/officeDocument/2006/relationships/slideLayout" Target="../slideLayouts/slideLayout389.xml"/><Relationship Id="rId54" Type="http://schemas.openxmlformats.org/officeDocument/2006/relationships/slideLayout" Target="../slideLayouts/slideLayout402.xml"/><Relationship Id="rId62" Type="http://schemas.openxmlformats.org/officeDocument/2006/relationships/slideLayout" Target="../slideLayouts/slideLayout410.xml"/><Relationship Id="rId70" Type="http://schemas.openxmlformats.org/officeDocument/2006/relationships/theme" Target="../theme/theme7.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28" Type="http://schemas.openxmlformats.org/officeDocument/2006/relationships/slideLayout" Target="../slideLayouts/slideLayout376.xml"/><Relationship Id="rId36" Type="http://schemas.openxmlformats.org/officeDocument/2006/relationships/slideLayout" Target="../slideLayouts/slideLayout384.xml"/><Relationship Id="rId49" Type="http://schemas.openxmlformats.org/officeDocument/2006/relationships/slideLayout" Target="../slideLayouts/slideLayout397.xml"/><Relationship Id="rId57" Type="http://schemas.openxmlformats.org/officeDocument/2006/relationships/slideLayout" Target="../slideLayouts/slideLayout405.xml"/><Relationship Id="rId10" Type="http://schemas.openxmlformats.org/officeDocument/2006/relationships/slideLayout" Target="../slideLayouts/slideLayout358.xml"/><Relationship Id="rId31" Type="http://schemas.openxmlformats.org/officeDocument/2006/relationships/slideLayout" Target="../slideLayouts/slideLayout379.xml"/><Relationship Id="rId44" Type="http://schemas.openxmlformats.org/officeDocument/2006/relationships/slideLayout" Target="../slideLayouts/slideLayout392.xml"/><Relationship Id="rId52" Type="http://schemas.openxmlformats.org/officeDocument/2006/relationships/slideLayout" Target="../slideLayouts/slideLayout400.xml"/><Relationship Id="rId60" Type="http://schemas.openxmlformats.org/officeDocument/2006/relationships/slideLayout" Target="../slideLayouts/slideLayout408.xml"/><Relationship Id="rId65" Type="http://schemas.openxmlformats.org/officeDocument/2006/relationships/slideLayout" Target="../slideLayouts/slideLayout413.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39" Type="http://schemas.openxmlformats.org/officeDocument/2006/relationships/slideLayout" Target="../slideLayouts/slideLayout387.xml"/><Relationship Id="rId34" Type="http://schemas.openxmlformats.org/officeDocument/2006/relationships/slideLayout" Target="../slideLayouts/slideLayout382.xml"/><Relationship Id="rId50" Type="http://schemas.openxmlformats.org/officeDocument/2006/relationships/slideLayout" Target="../slideLayouts/slideLayout398.xml"/><Relationship Id="rId55" Type="http://schemas.openxmlformats.org/officeDocument/2006/relationships/slideLayout" Target="../slideLayouts/slideLayout403.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43.xml"/><Relationship Id="rId21" Type="http://schemas.openxmlformats.org/officeDocument/2006/relationships/slideLayout" Target="../slideLayouts/slideLayout438.xml"/><Relationship Id="rId42" Type="http://schemas.openxmlformats.org/officeDocument/2006/relationships/slideLayout" Target="../slideLayouts/slideLayout459.xml"/><Relationship Id="rId47" Type="http://schemas.openxmlformats.org/officeDocument/2006/relationships/slideLayout" Target="../slideLayouts/slideLayout464.xml"/><Relationship Id="rId63" Type="http://schemas.openxmlformats.org/officeDocument/2006/relationships/slideLayout" Target="../slideLayouts/slideLayout480.xml"/><Relationship Id="rId68" Type="http://schemas.openxmlformats.org/officeDocument/2006/relationships/slideLayout" Target="../slideLayouts/slideLayout485.xml"/><Relationship Id="rId7" Type="http://schemas.openxmlformats.org/officeDocument/2006/relationships/slideLayout" Target="../slideLayouts/slideLayout424.xml"/><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9" Type="http://schemas.openxmlformats.org/officeDocument/2006/relationships/slideLayout" Target="../slideLayouts/slideLayout446.xml"/><Relationship Id="rId11" Type="http://schemas.openxmlformats.org/officeDocument/2006/relationships/slideLayout" Target="../slideLayouts/slideLayout428.xml"/><Relationship Id="rId24" Type="http://schemas.openxmlformats.org/officeDocument/2006/relationships/slideLayout" Target="../slideLayouts/slideLayout441.xml"/><Relationship Id="rId32" Type="http://schemas.openxmlformats.org/officeDocument/2006/relationships/slideLayout" Target="../slideLayouts/slideLayout449.xml"/><Relationship Id="rId37" Type="http://schemas.openxmlformats.org/officeDocument/2006/relationships/slideLayout" Target="../slideLayouts/slideLayout454.xml"/><Relationship Id="rId40" Type="http://schemas.openxmlformats.org/officeDocument/2006/relationships/slideLayout" Target="../slideLayouts/slideLayout457.xml"/><Relationship Id="rId45" Type="http://schemas.openxmlformats.org/officeDocument/2006/relationships/slideLayout" Target="../slideLayouts/slideLayout462.xml"/><Relationship Id="rId53" Type="http://schemas.openxmlformats.org/officeDocument/2006/relationships/slideLayout" Target="../slideLayouts/slideLayout470.xml"/><Relationship Id="rId58" Type="http://schemas.openxmlformats.org/officeDocument/2006/relationships/slideLayout" Target="../slideLayouts/slideLayout475.xml"/><Relationship Id="rId66" Type="http://schemas.openxmlformats.org/officeDocument/2006/relationships/slideLayout" Target="../slideLayouts/slideLayout483.xml"/><Relationship Id="rId5" Type="http://schemas.openxmlformats.org/officeDocument/2006/relationships/slideLayout" Target="../slideLayouts/slideLayout422.xml"/><Relationship Id="rId61" Type="http://schemas.openxmlformats.org/officeDocument/2006/relationships/slideLayout" Target="../slideLayouts/slideLayout478.xml"/><Relationship Id="rId19" Type="http://schemas.openxmlformats.org/officeDocument/2006/relationships/slideLayout" Target="../slideLayouts/slideLayout43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 Id="rId30" Type="http://schemas.openxmlformats.org/officeDocument/2006/relationships/slideLayout" Target="../slideLayouts/slideLayout447.xml"/><Relationship Id="rId35" Type="http://schemas.openxmlformats.org/officeDocument/2006/relationships/slideLayout" Target="../slideLayouts/slideLayout452.xml"/><Relationship Id="rId43" Type="http://schemas.openxmlformats.org/officeDocument/2006/relationships/slideLayout" Target="../slideLayouts/slideLayout460.xml"/><Relationship Id="rId48" Type="http://schemas.openxmlformats.org/officeDocument/2006/relationships/slideLayout" Target="../slideLayouts/slideLayout465.xml"/><Relationship Id="rId56" Type="http://schemas.openxmlformats.org/officeDocument/2006/relationships/slideLayout" Target="../slideLayouts/slideLayout473.xml"/><Relationship Id="rId64" Type="http://schemas.openxmlformats.org/officeDocument/2006/relationships/slideLayout" Target="../slideLayouts/slideLayout481.xml"/><Relationship Id="rId69" Type="http://schemas.openxmlformats.org/officeDocument/2006/relationships/slideLayout" Target="../slideLayouts/slideLayout486.xml"/><Relationship Id="rId8" Type="http://schemas.openxmlformats.org/officeDocument/2006/relationships/slideLayout" Target="../slideLayouts/slideLayout425.xml"/><Relationship Id="rId51" Type="http://schemas.openxmlformats.org/officeDocument/2006/relationships/slideLayout" Target="../slideLayouts/slideLayout468.xml"/><Relationship Id="rId3" Type="http://schemas.openxmlformats.org/officeDocument/2006/relationships/slideLayout" Target="../slideLayouts/slideLayout420.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33" Type="http://schemas.openxmlformats.org/officeDocument/2006/relationships/slideLayout" Target="../slideLayouts/slideLayout450.xml"/><Relationship Id="rId38" Type="http://schemas.openxmlformats.org/officeDocument/2006/relationships/slideLayout" Target="../slideLayouts/slideLayout455.xml"/><Relationship Id="rId46" Type="http://schemas.openxmlformats.org/officeDocument/2006/relationships/slideLayout" Target="../slideLayouts/slideLayout463.xml"/><Relationship Id="rId59" Type="http://schemas.openxmlformats.org/officeDocument/2006/relationships/slideLayout" Target="../slideLayouts/slideLayout476.xml"/><Relationship Id="rId67" Type="http://schemas.openxmlformats.org/officeDocument/2006/relationships/slideLayout" Target="../slideLayouts/slideLayout484.xml"/><Relationship Id="rId20" Type="http://schemas.openxmlformats.org/officeDocument/2006/relationships/slideLayout" Target="../slideLayouts/slideLayout437.xml"/><Relationship Id="rId41" Type="http://schemas.openxmlformats.org/officeDocument/2006/relationships/slideLayout" Target="../slideLayouts/slideLayout458.xml"/><Relationship Id="rId54" Type="http://schemas.openxmlformats.org/officeDocument/2006/relationships/slideLayout" Target="../slideLayouts/slideLayout471.xml"/><Relationship Id="rId62" Type="http://schemas.openxmlformats.org/officeDocument/2006/relationships/slideLayout" Target="../slideLayouts/slideLayout479.xml"/><Relationship Id="rId70" Type="http://schemas.openxmlformats.org/officeDocument/2006/relationships/theme" Target="../theme/theme8.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slideLayout" Target="../slideLayouts/slideLayout445.xml"/><Relationship Id="rId36" Type="http://schemas.openxmlformats.org/officeDocument/2006/relationships/slideLayout" Target="../slideLayouts/slideLayout453.xml"/><Relationship Id="rId49" Type="http://schemas.openxmlformats.org/officeDocument/2006/relationships/slideLayout" Target="../slideLayouts/slideLayout466.xml"/><Relationship Id="rId57" Type="http://schemas.openxmlformats.org/officeDocument/2006/relationships/slideLayout" Target="../slideLayouts/slideLayout474.xml"/><Relationship Id="rId10" Type="http://schemas.openxmlformats.org/officeDocument/2006/relationships/slideLayout" Target="../slideLayouts/slideLayout427.xml"/><Relationship Id="rId31" Type="http://schemas.openxmlformats.org/officeDocument/2006/relationships/slideLayout" Target="../slideLayouts/slideLayout448.xml"/><Relationship Id="rId44" Type="http://schemas.openxmlformats.org/officeDocument/2006/relationships/slideLayout" Target="../slideLayouts/slideLayout461.xml"/><Relationship Id="rId52" Type="http://schemas.openxmlformats.org/officeDocument/2006/relationships/slideLayout" Target="../slideLayouts/slideLayout469.xml"/><Relationship Id="rId60" Type="http://schemas.openxmlformats.org/officeDocument/2006/relationships/slideLayout" Target="../slideLayouts/slideLayout477.xml"/><Relationship Id="rId65" Type="http://schemas.openxmlformats.org/officeDocument/2006/relationships/slideLayout" Target="../slideLayouts/slideLayout482.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39" Type="http://schemas.openxmlformats.org/officeDocument/2006/relationships/slideLayout" Target="../slideLayouts/slideLayout456.xml"/><Relationship Id="rId34" Type="http://schemas.openxmlformats.org/officeDocument/2006/relationships/slideLayout" Target="../slideLayouts/slideLayout451.xml"/><Relationship Id="rId50" Type="http://schemas.openxmlformats.org/officeDocument/2006/relationships/slideLayout" Target="../slideLayouts/slideLayout467.xml"/><Relationship Id="rId55" Type="http://schemas.openxmlformats.org/officeDocument/2006/relationships/slideLayout" Target="../slideLayouts/slideLayout4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14.08.2022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5" r:id="rId3"/>
    <p:sldLayoutId id="2147483750" r:id="rId4"/>
    <p:sldLayoutId id="2147483751" r:id="rId5"/>
    <p:sldLayoutId id="2147483753" r:id="rId6"/>
    <p:sldLayoutId id="2147483756" r:id="rId7"/>
    <p:sldLayoutId id="2147483758" r:id="rId8"/>
    <p:sldLayoutId id="2147483759" r:id="rId9"/>
    <p:sldLayoutId id="2147483761" r:id="rId10"/>
    <p:sldLayoutId id="2147483763" r:id="rId11"/>
    <p:sldLayoutId id="2147483764" r:id="rId12"/>
    <p:sldLayoutId id="2147483765" r:id="rId13"/>
    <p:sldLayoutId id="2147483766" r:id="rId14"/>
    <p:sldLayoutId id="2147483767" r:id="rId15"/>
    <p:sldLayoutId id="2147483768" r:id="rId16"/>
    <p:sldLayoutId id="2147483769" r:id="rId17"/>
    <p:sldLayoutId id="2147483771" r:id="rId18"/>
    <p:sldLayoutId id="2147483772" r:id="rId19"/>
    <p:sldLayoutId id="2147483773" r:id="rId20"/>
    <p:sldLayoutId id="2147483774" r:id="rId21"/>
    <p:sldLayoutId id="2147483775" r:id="rId22"/>
    <p:sldLayoutId id="2147483776" r:id="rId23"/>
    <p:sldLayoutId id="2147483777"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165881869"/>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 id="2147483878" r:id="rId70"/>
    <p:sldLayoutId id="2147483879" r:id="rId71"/>
    <p:sldLayoutId id="2147483880" r:id="rId72"/>
    <p:sldLayoutId id="2147483881" r:id="rId73"/>
    <p:sldLayoutId id="2147483882" r:id="rId74"/>
    <p:sldLayoutId id="2147483883"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785269"/>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 id="2147483915" r:id="rId31"/>
    <p:sldLayoutId id="2147483916" r:id="rId32"/>
    <p:sldLayoutId id="2147483917" r:id="rId33"/>
    <p:sldLayoutId id="2147483918" r:id="rId34"/>
    <p:sldLayoutId id="2147483919" r:id="rId35"/>
    <p:sldLayoutId id="2147483920" r:id="rId36"/>
    <p:sldLayoutId id="2147483921" r:id="rId37"/>
    <p:sldLayoutId id="2147483922" r:id="rId38"/>
    <p:sldLayoutId id="2147483923" r:id="rId39"/>
    <p:sldLayoutId id="2147483924" r:id="rId40"/>
    <p:sldLayoutId id="2147483925" r:id="rId41"/>
    <p:sldLayoutId id="2147483926" r:id="rId42"/>
    <p:sldLayoutId id="2147483927" r:id="rId43"/>
    <p:sldLayoutId id="2147483928" r:id="rId44"/>
    <p:sldLayoutId id="2147483929" r:id="rId45"/>
    <p:sldLayoutId id="2147483930" r:id="rId46"/>
    <p:sldLayoutId id="2147483931" r:id="rId47"/>
    <p:sldLayoutId id="2147483932" r:id="rId48"/>
    <p:sldLayoutId id="2147483933" r:id="rId49"/>
    <p:sldLayoutId id="2147483934" r:id="rId50"/>
    <p:sldLayoutId id="2147483935" r:id="rId51"/>
    <p:sldLayoutId id="2147483936" r:id="rId52"/>
    <p:sldLayoutId id="2147483937" r:id="rId53"/>
    <p:sldLayoutId id="2147483938" r:id="rId54"/>
    <p:sldLayoutId id="2147483939" r:id="rId55"/>
    <p:sldLayoutId id="2147483940" r:id="rId56"/>
    <p:sldLayoutId id="2147483941" r:id="rId57"/>
    <p:sldLayoutId id="2147483942" r:id="rId58"/>
    <p:sldLayoutId id="2147483943" r:id="rId59"/>
    <p:sldLayoutId id="2147483944" r:id="rId60"/>
    <p:sldLayoutId id="2147483945" r:id="rId61"/>
    <p:sldLayoutId id="2147483946" r:id="rId62"/>
    <p:sldLayoutId id="2147483947" r:id="rId63"/>
    <p:sldLayoutId id="2147483948" r:id="rId64"/>
    <p:sldLayoutId id="2147483949" r:id="rId65"/>
    <p:sldLayoutId id="2147483950" r:id="rId66"/>
    <p:sldLayoutId id="2147483951"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2387737"/>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 id="2147483983" r:id="rId29"/>
    <p:sldLayoutId id="2147483984" r:id="rId30"/>
    <p:sldLayoutId id="2147483985" r:id="rId31"/>
    <p:sldLayoutId id="2147483986" r:id="rId32"/>
    <p:sldLayoutId id="2147483987" r:id="rId33"/>
    <p:sldLayoutId id="2147483988" r:id="rId34"/>
    <p:sldLayoutId id="2147483989" r:id="rId35"/>
    <p:sldLayoutId id="2147483990" r:id="rId36"/>
    <p:sldLayoutId id="2147483991" r:id="rId37"/>
    <p:sldLayoutId id="2147483992" r:id="rId38"/>
    <p:sldLayoutId id="2147483993" r:id="rId39"/>
    <p:sldLayoutId id="2147483994" r:id="rId40"/>
    <p:sldLayoutId id="2147483995" r:id="rId41"/>
    <p:sldLayoutId id="2147483996" r:id="rId42"/>
    <p:sldLayoutId id="2147483997" r:id="rId43"/>
    <p:sldLayoutId id="2147483998" r:id="rId44"/>
    <p:sldLayoutId id="2147483999" r:id="rId45"/>
    <p:sldLayoutId id="2147484000" r:id="rId46"/>
    <p:sldLayoutId id="2147484001" r:id="rId47"/>
    <p:sldLayoutId id="2147484002" r:id="rId48"/>
    <p:sldLayoutId id="2147484003" r:id="rId49"/>
    <p:sldLayoutId id="2147484004" r:id="rId50"/>
    <p:sldLayoutId id="2147484005" r:id="rId51"/>
    <p:sldLayoutId id="2147484006" r:id="rId52"/>
    <p:sldLayoutId id="2147484007" r:id="rId53"/>
    <p:sldLayoutId id="2147484008" r:id="rId54"/>
    <p:sldLayoutId id="2147484009" r:id="rId55"/>
    <p:sldLayoutId id="2147484010" r:id="rId56"/>
    <p:sldLayoutId id="2147484011" r:id="rId57"/>
    <p:sldLayoutId id="2147484012" r:id="rId58"/>
    <p:sldLayoutId id="2147484013" r:id="rId59"/>
    <p:sldLayoutId id="2147484014" r:id="rId60"/>
    <p:sldLayoutId id="2147484015" r:id="rId61"/>
    <p:sldLayoutId id="2147484016" r:id="rId62"/>
    <p:sldLayoutId id="2147484017" r:id="rId63"/>
    <p:sldLayoutId id="2147484018" r:id="rId64"/>
    <p:sldLayoutId id="2147484019" r:id="rId65"/>
    <p:sldLayoutId id="2147484020" r:id="rId66"/>
    <p:sldLayoutId id="2147484021"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344193"/>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 id="2147484042" r:id="rId20"/>
    <p:sldLayoutId id="2147484043" r:id="rId21"/>
    <p:sldLayoutId id="2147484044" r:id="rId22"/>
    <p:sldLayoutId id="2147484045" r:id="rId23"/>
    <p:sldLayoutId id="2147484046" r:id="rId24"/>
    <p:sldLayoutId id="2147484047" r:id="rId25"/>
    <p:sldLayoutId id="2147484048" r:id="rId26"/>
    <p:sldLayoutId id="2147484049" r:id="rId27"/>
    <p:sldLayoutId id="2147484050" r:id="rId28"/>
    <p:sldLayoutId id="2147484051" r:id="rId29"/>
    <p:sldLayoutId id="2147484052" r:id="rId30"/>
    <p:sldLayoutId id="2147484053" r:id="rId31"/>
    <p:sldLayoutId id="2147484054" r:id="rId32"/>
    <p:sldLayoutId id="2147484055" r:id="rId33"/>
    <p:sldLayoutId id="2147484056"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077" r:id="rId55"/>
    <p:sldLayoutId id="2147484078" r:id="rId56"/>
    <p:sldLayoutId id="2147484079" r:id="rId57"/>
    <p:sldLayoutId id="2147484080" r:id="rId58"/>
    <p:sldLayoutId id="2147484081" r:id="rId59"/>
    <p:sldLayoutId id="2147484082" r:id="rId60"/>
    <p:sldLayoutId id="2147484083" r:id="rId61"/>
    <p:sldLayoutId id="2147484084" r:id="rId62"/>
    <p:sldLayoutId id="2147484085" r:id="rId63"/>
    <p:sldLayoutId id="2147484086" r:id="rId64"/>
    <p:sldLayoutId id="2147484087" r:id="rId65"/>
    <p:sldLayoutId id="2147484088" r:id="rId66"/>
    <p:sldLayoutId id="2147484089" r:id="rId67"/>
    <p:sldLayoutId id="2147484090" r:id="rId68"/>
    <p:sldLayoutId id="2147484091"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740883"/>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100" r:id="rId7"/>
    <p:sldLayoutId id="2147484101" r:id="rId8"/>
    <p:sldLayoutId id="2147484102" r:id="rId9"/>
    <p:sldLayoutId id="2147484103" r:id="rId10"/>
    <p:sldLayoutId id="2147484104" r:id="rId11"/>
    <p:sldLayoutId id="2147484105" r:id="rId12"/>
    <p:sldLayoutId id="2147484106" r:id="rId13"/>
    <p:sldLayoutId id="2147484107" r:id="rId14"/>
    <p:sldLayoutId id="2147484108" r:id="rId15"/>
    <p:sldLayoutId id="2147484110" r:id="rId16"/>
    <p:sldLayoutId id="2147484111" r:id="rId17"/>
    <p:sldLayoutId id="2147484112" r:id="rId18"/>
    <p:sldLayoutId id="2147484113" r:id="rId19"/>
    <p:sldLayoutId id="2147484114" r:id="rId20"/>
    <p:sldLayoutId id="2147484116" r:id="rId21"/>
    <p:sldLayoutId id="2147484117" r:id="rId22"/>
    <p:sldLayoutId id="2147484120" r:id="rId23"/>
    <p:sldLayoutId id="2147484121" r:id="rId24"/>
    <p:sldLayoutId id="2147484123" r:id="rId25"/>
    <p:sldLayoutId id="2147484124" r:id="rId26"/>
    <p:sldLayoutId id="2147484125" r:id="rId27"/>
    <p:sldLayoutId id="2147484126" r:id="rId28"/>
    <p:sldLayoutId id="2147484127" r:id="rId29"/>
    <p:sldLayoutId id="2147484128" r:id="rId30"/>
    <p:sldLayoutId id="2147484129" r:id="rId31"/>
    <p:sldLayoutId id="2147484130" r:id="rId32"/>
    <p:sldLayoutId id="2147484131" r:id="rId33"/>
    <p:sldLayoutId id="2147484132" r:id="rId34"/>
    <p:sldLayoutId id="2147484133" r:id="rId35"/>
    <p:sldLayoutId id="2147484134" r:id="rId36"/>
    <p:sldLayoutId id="2147484135" r:id="rId37"/>
    <p:sldLayoutId id="2147484136" r:id="rId38"/>
    <p:sldLayoutId id="2147484137" r:id="rId39"/>
    <p:sldLayoutId id="2147484139" r:id="rId40"/>
    <p:sldLayoutId id="2147484140" r:id="rId41"/>
    <p:sldLayoutId id="2147484141" r:id="rId42"/>
    <p:sldLayoutId id="2147484142" r:id="rId43"/>
    <p:sldLayoutId id="2147484143" r:id="rId44"/>
    <p:sldLayoutId id="2147484144" r:id="rId45"/>
    <p:sldLayoutId id="2147484145" r:id="rId46"/>
    <p:sldLayoutId id="2147484146" r:id="rId47"/>
    <p:sldLayoutId id="2147484147" r:id="rId48"/>
    <p:sldLayoutId id="2147484148" r:id="rId49"/>
    <p:sldLayoutId id="2147484149" r:id="rId50"/>
    <p:sldLayoutId id="2147484150" r:id="rId51"/>
    <p:sldLayoutId id="2147484151" r:id="rId52"/>
    <p:sldLayoutId id="2147484152" r:id="rId53"/>
    <p:sldLayoutId id="2147484153" r:id="rId54"/>
    <p:sldLayoutId id="2147484154" r:id="rId55"/>
    <p:sldLayoutId id="2147484155" r:id="rId56"/>
    <p:sldLayoutId id="2147484156" r:id="rId57"/>
    <p:sldLayoutId id="2147484157" r:id="rId58"/>
    <p:sldLayoutId id="2147484158" r:id="rId59"/>
    <p:sldLayoutId id="2147484159" r:id="rId60"/>
    <p:sldLayoutId id="2147484160" r:id="rId61"/>
    <p:sldLayoutId id="2147484161" r:id="rId62"/>
    <p:sldLayoutId id="2147484162" r:id="rId63"/>
    <p:sldLayoutId id="2147484163" r:id="rId64"/>
    <p:sldLayoutId id="2147484164" r:id="rId65"/>
    <p:sldLayoutId id="2147484165" r:id="rId66"/>
    <p:sldLayoutId id="2147484166" r:id="rId67"/>
    <p:sldLayoutId id="2147484167" r:id="rId68"/>
    <p:sldLayoutId id="2147484168"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27.xml"/></Relationships>
</file>

<file path=ppt/slides/_rels/slide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9.xml"/></Relationships>
</file>

<file path=ppt/slides/_rels/slide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58.xml"/></Relationships>
</file>

<file path=ppt/slides/_rels/slide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8.xml"/></Relationships>
</file>

<file path=ppt/slides/_rels/slide10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4.xml"/><Relationship Id="rId1" Type="http://schemas.openxmlformats.org/officeDocument/2006/relationships/slideLayout" Target="../slideLayouts/slideLayout227.xml"/></Relationships>
</file>

<file path=ppt/slides/_rels/slide10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58.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458.xml"/></Relationships>
</file>

<file path=ppt/slides/_rels/slide10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jpg"/><Relationship Id="rId1" Type="http://schemas.openxmlformats.org/officeDocument/2006/relationships/slideLayout" Target="../slideLayouts/slideLayout229.xml"/></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6.xml"/><Relationship Id="rId1" Type="http://schemas.openxmlformats.org/officeDocument/2006/relationships/slideLayout" Target="../slideLayouts/slideLayout227.xml"/></Relationships>
</file>

<file path=ppt/slides/_rels/slide1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7.xml"/></Relationships>
</file>

<file path=ppt/slides/_rels/slide10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jpg"/><Relationship Id="rId1" Type="http://schemas.openxmlformats.org/officeDocument/2006/relationships/slideLayout" Target="../slideLayouts/slideLayout22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19.xml"/><Relationship Id="rId4" Type="http://schemas.openxmlformats.org/officeDocument/2006/relationships/image" Target="../media/image9.jp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227.xml"/></Relationships>
</file>

<file path=ppt/slides/_rels/slide1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58.xml"/></Relationships>
</file>

<file path=ppt/slides/_rels/slide1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jpg"/><Relationship Id="rId1" Type="http://schemas.openxmlformats.org/officeDocument/2006/relationships/slideLayout" Target="../slideLayouts/slideLayout229.xml"/></Relationships>
</file>

<file path=ppt/slides/_rels/slide1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8.xml"/><Relationship Id="rId1" Type="http://schemas.openxmlformats.org/officeDocument/2006/relationships/slideLayout" Target="../slideLayouts/slideLayout8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86.xml"/><Relationship Id="rId5" Type="http://schemas.openxmlformats.org/officeDocument/2006/relationships/image" Target="../media/image38.jpg"/><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3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229.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6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2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2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5.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2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8.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8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2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29.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7.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2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5.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2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2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5.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27.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8.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2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5.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6.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8.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27.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19.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16.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2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19.xml"/><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9.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2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8.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32.xml"/></Relationships>
</file>

<file path=ppt/slides/_rels/slide6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29.xml"/><Relationship Id="rId4" Type="http://schemas.openxmlformats.org/officeDocument/2006/relationships/hyperlink" Target="https://minikube.sigs.k8s.io/docs/star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29.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3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3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5.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2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5.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9.xml"/></Relationships>
</file>

<file path=ppt/slides/_rels/slide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8.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87.xml"/></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27.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19.xml"/><Relationship Id="rId4" Type="http://schemas.openxmlformats.org/officeDocument/2006/relationships/image" Target="../media/image1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29.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9.xml"/></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27.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9.xml"/></Relationships>
</file>

<file path=ppt/slides/_rels/slide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9.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8.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227.xml"/></Relationships>
</file>

<file path=ppt/slides/_rels/slide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58.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29.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2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9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9.jpg"/><Relationship Id="rId1" Type="http://schemas.openxmlformats.org/officeDocument/2006/relationships/slideLayout" Target="../slideLayouts/slideLayout22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5.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227.xml"/></Relationships>
</file>

<file path=ppt/slides/_rels/slide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g"/><Relationship Id="rId1" Type="http://schemas.openxmlformats.org/officeDocument/2006/relationships/slideLayout" Target="../slideLayouts/slideLayout229.xml"/></Relationships>
</file>

<file path=ppt/slides/_rels/slide9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jpg"/><Relationship Id="rId1" Type="http://schemas.openxmlformats.org/officeDocument/2006/relationships/slideLayout" Target="../slideLayouts/slideLayout229.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232.xml"/></Relationships>
</file>

<file path=ppt/slides/_rels/slide9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1.jpg"/><Relationship Id="rId1" Type="http://schemas.openxmlformats.org/officeDocument/2006/relationships/slideLayout" Target="../slideLayouts/slideLayout2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5.xml"/></Relationships>
</file>

<file path=ppt/slides/_rels/slide9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8.jpg"/><Relationship Id="rId1" Type="http://schemas.openxmlformats.org/officeDocument/2006/relationships/slideLayout" Target="../slideLayouts/slideLayout229.xml"/></Relationships>
</file>

<file path=ppt/slides/_rels/slide9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3.xml"/><Relationship Id="rId1" Type="http://schemas.openxmlformats.org/officeDocument/2006/relationships/slideLayout" Target="../slideLayouts/slideLayout2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5905995" cy="1512862"/>
            <a:chOff x="544512" y="2155655"/>
            <a:chExt cx="5905995"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590599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Einführung in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Kubernetes</a:t>
              </a:r>
              <a:endPar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1</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982705"/>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Motivation für Container und Möglichkeiten der Containertechnologie</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AA46921-F5DF-8D87-9160-5977B63436EB}"/>
              </a:ext>
            </a:extLst>
          </p:cNvPr>
          <p:cNvPicPr>
            <a:picLocks noGrp="1" noChangeAspect="1"/>
          </p:cNvPicPr>
          <p:nvPr>
            <p:ph type="pic" sz="quarter" idx="10"/>
          </p:nvPr>
        </p:nvPicPr>
        <p:blipFill rotWithShape="1">
          <a:blip r:embed="rId3"/>
          <a:srcRect l="6363" t="-5326" r="4077" b="-5326"/>
          <a:stretch/>
        </p:blipFill>
        <p:spPr>
          <a:xfrm>
            <a:off x="4702286" y="0"/>
            <a:ext cx="7489716" cy="6858000"/>
          </a:xfrm>
          <a:solidFill>
            <a:schemeClr val="bg1"/>
          </a:solidFill>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Text enthält.&#10;&#10;Automatisch generierte Beschreibung">
            <a:extLst>
              <a:ext uri="{FF2B5EF4-FFF2-40B4-BE49-F238E27FC236}">
                <a16:creationId xmlns:a16="http://schemas.microsoft.com/office/drawing/2014/main" id="{006CD851-CBCC-B5D1-4B49-DEEB8EDFA6A7}"/>
              </a:ext>
            </a:extLst>
          </p:cNvPr>
          <p:cNvPicPr>
            <a:picLocks noGrp="1" noChangeAspect="1"/>
          </p:cNvPicPr>
          <p:nvPr>
            <p:ph type="pic" sz="quarter" idx="10"/>
          </p:nvPr>
        </p:nvPicPr>
        <p:blipFill rotWithShape="1">
          <a:blip r:embed="rId2"/>
          <a:srcRect t="-313" r="23368" b="313"/>
          <a:stretch/>
        </p:blipFill>
        <p:spPr>
          <a:xfrm>
            <a:off x="0" y="0"/>
            <a:ext cx="6096000" cy="3429000"/>
          </a:xfrm>
        </p:spPr>
      </p:pic>
      <p:sp>
        <p:nvSpPr>
          <p:cNvPr id="4" name="Прямоугольник 3"/>
          <p:cNvSpPr/>
          <p:nvPr/>
        </p:nvSpPr>
        <p:spPr>
          <a:xfrm>
            <a:off x="6096000" y="0"/>
            <a:ext cx="6096000" cy="6858000"/>
          </a:xfrm>
          <a:prstGeom prst="rect">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5" name="Группа 4"/>
          <p:cNvGrpSpPr/>
          <p:nvPr/>
        </p:nvGrpSpPr>
        <p:grpSpPr>
          <a:xfrm>
            <a:off x="6480043" y="1412778"/>
            <a:ext cx="4608512" cy="891127"/>
            <a:chOff x="4860032" y="1059582"/>
            <a:chExt cx="3456384" cy="668345"/>
          </a:xfrm>
        </p:grpSpPr>
        <p:sp>
          <p:nvSpPr>
            <p:cNvPr id="11" name="TextBox 10"/>
            <p:cNvSpPr txBox="1"/>
            <p:nvPr/>
          </p:nvSpPr>
          <p:spPr>
            <a:xfrm>
              <a:off x="4860032" y="1374369"/>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Es gibt viele Stellen wo Sicherheitsaspekte weiter gegeben werden müssen. Diese sollten dies nur aus einer sicheren Quelle beziehen können.</a:t>
              </a:r>
            </a:p>
          </p:txBody>
        </p:sp>
        <p:sp>
          <p:nvSpPr>
            <p:cNvPr id="12" name="TextBox 11"/>
            <p:cNvSpPr txBox="1"/>
            <p:nvPr/>
          </p:nvSpPr>
          <p:spPr>
            <a:xfrm>
              <a:off x="4860032" y="1059582"/>
              <a:ext cx="568906" cy="269257"/>
            </a:xfrm>
            <a:prstGeom prst="rect">
              <a:avLst/>
            </a:prstGeom>
            <a:noFill/>
          </p:spPr>
          <p:txBody>
            <a:bodyPr wrap="none" rtlCol="0">
              <a:spAutoFit/>
            </a:bodyPr>
            <a:lstStyle/>
            <a:p>
              <a:pPr defTabSz="914377">
                <a:buClrTx/>
              </a:pPr>
              <a:r>
                <a:rPr lang="en-US" sz="1733" kern="1200" dirty="0" err="1">
                  <a:solidFill>
                    <a:srgbClr val="FFFFFF"/>
                  </a:solidFill>
                  <a:latin typeface="Bebas Neue" charset="0"/>
                  <a:ea typeface="Bebas Neue" charset="0"/>
                  <a:cs typeface="Bebas Neue" charset="0"/>
                </a:rPr>
                <a:t>Grund</a:t>
              </a:r>
              <a:r>
                <a:rPr lang="en-US" sz="1733" kern="1200" dirty="0">
                  <a:solidFill>
                    <a:srgbClr val="FFFFFF"/>
                  </a:solidFill>
                  <a:latin typeface="Bebas Neue" charset="0"/>
                  <a:ea typeface="Bebas Neue" charset="0"/>
                  <a:cs typeface="Bebas Neue" charset="0"/>
                </a:rPr>
                <a:t> 1</a:t>
              </a:r>
              <a:endParaRPr lang="ru-RU" sz="1733" kern="1200" dirty="0">
                <a:solidFill>
                  <a:srgbClr val="FFFFFF"/>
                </a:solidFill>
                <a:latin typeface="Bebas Neue" charset="0"/>
                <a:ea typeface="Bebas Neue" charset="0"/>
                <a:cs typeface="Bebas Neue" charset="0"/>
              </a:endParaRPr>
            </a:p>
          </p:txBody>
        </p:sp>
      </p:grpSp>
      <p:grpSp>
        <p:nvGrpSpPr>
          <p:cNvPr id="6" name="Группа 5"/>
          <p:cNvGrpSpPr/>
          <p:nvPr/>
        </p:nvGrpSpPr>
        <p:grpSpPr>
          <a:xfrm>
            <a:off x="6480043" y="2937215"/>
            <a:ext cx="4608512" cy="1091310"/>
            <a:chOff x="4860032" y="2202909"/>
            <a:chExt cx="3456384" cy="818482"/>
          </a:xfrm>
        </p:grpSpPr>
        <p:sp>
          <p:nvSpPr>
            <p:cNvPr id="13" name="TextBox 12"/>
            <p:cNvSpPr txBox="1"/>
            <p:nvPr/>
          </p:nvSpPr>
          <p:spPr>
            <a:xfrm>
              <a:off x="4860032" y="2517696"/>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Die Sicherheit muss einfach und genau gemanagte werden können damit der Anwender und Verwalter von </a:t>
              </a:r>
              <a:r>
                <a:rPr lang="de-DE" sz="867" kern="1200" dirty="0" err="1">
                  <a:solidFill>
                    <a:srgbClr val="FFFFFF"/>
                  </a:solidFill>
                  <a:latin typeface="Open Sans" charset="0"/>
                  <a:ea typeface="Open Sans" charset="0"/>
                  <a:cs typeface="Open Sans" charset="0"/>
                </a:rPr>
                <a:t>Kubernetes</a:t>
              </a:r>
              <a:r>
                <a:rPr lang="de-DE" sz="867" kern="1200" dirty="0">
                  <a:solidFill>
                    <a:srgbClr val="FFFFFF"/>
                  </a:solidFill>
                  <a:latin typeface="Open Sans" charset="0"/>
                  <a:ea typeface="Open Sans" charset="0"/>
                  <a:cs typeface="Open Sans" charset="0"/>
                </a:rPr>
                <a:t> nicht selber diese Sicherheitsfaktoren verletzen kann.</a:t>
              </a:r>
            </a:p>
          </p:txBody>
        </p:sp>
        <p:sp>
          <p:nvSpPr>
            <p:cNvPr id="14" name="TextBox 13"/>
            <p:cNvSpPr txBox="1"/>
            <p:nvPr/>
          </p:nvSpPr>
          <p:spPr>
            <a:xfrm>
              <a:off x="4860032" y="2202909"/>
              <a:ext cx="568906" cy="269257"/>
            </a:xfrm>
            <a:prstGeom prst="rect">
              <a:avLst/>
            </a:prstGeom>
            <a:noFill/>
          </p:spPr>
          <p:txBody>
            <a:bodyPr wrap="none" rtlCol="0">
              <a:spAutoFit/>
            </a:bodyPr>
            <a:lstStyle/>
            <a:p>
              <a:pPr defTabSz="914377">
                <a:buClrTx/>
              </a:pPr>
              <a:r>
                <a:rPr lang="en-US" sz="1733" kern="1200" dirty="0" err="1">
                  <a:solidFill>
                    <a:srgbClr val="FFFFFF"/>
                  </a:solidFill>
                  <a:latin typeface="Bebas Neue" charset="0"/>
                  <a:ea typeface="Bebas Neue" charset="0"/>
                  <a:cs typeface="Bebas Neue" charset="0"/>
                </a:rPr>
                <a:t>Grund</a:t>
              </a:r>
              <a:r>
                <a:rPr lang="en-US" sz="1733" kern="1200" dirty="0">
                  <a:solidFill>
                    <a:srgbClr val="FFFFFF"/>
                  </a:solidFill>
                  <a:latin typeface="Bebas Neue" charset="0"/>
                  <a:ea typeface="Bebas Neue" charset="0"/>
                  <a:cs typeface="Bebas Neue" charset="0"/>
                </a:rPr>
                <a:t> 2</a:t>
              </a:r>
              <a:endParaRPr lang="ru-RU" sz="1733" kern="1200" dirty="0">
                <a:solidFill>
                  <a:srgbClr val="FFFFFF"/>
                </a:solidFill>
                <a:latin typeface="Bebas Neue" charset="0"/>
                <a:ea typeface="Bebas Neue" charset="0"/>
                <a:cs typeface="Bebas Neue" charset="0"/>
              </a:endParaRPr>
            </a:p>
          </p:txBody>
        </p:sp>
      </p:grpSp>
      <p:grpSp>
        <p:nvGrpSpPr>
          <p:cNvPr id="2" name="Группа 1"/>
          <p:cNvGrpSpPr/>
          <p:nvPr/>
        </p:nvGrpSpPr>
        <p:grpSpPr>
          <a:xfrm>
            <a:off x="527381" y="3999256"/>
            <a:ext cx="5039883" cy="2161266"/>
            <a:chOff x="395536" y="2999442"/>
            <a:chExt cx="3779912" cy="1620950"/>
          </a:xfrm>
        </p:grpSpPr>
        <p:sp>
          <p:nvSpPr>
            <p:cNvPr id="17" name="TextBox 16"/>
            <p:cNvSpPr txBox="1"/>
            <p:nvPr/>
          </p:nvSpPr>
          <p:spPr>
            <a:xfrm>
              <a:off x="395536" y="3509595"/>
              <a:ext cx="3779912"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Um sicher zu gehen das alle Passwörter, Personen bezogene Daten und Daten die für die Anwendung wichtig sind nicht gefunden und von den falschen Personen verwendet werden kann muss darauf geachtete werden das die Sicherheit sowie Secrets richtig vergeben werden. Aber wieso ist dies so wichtig für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a:t>
              </a:r>
            </a:p>
          </p:txBody>
        </p:sp>
        <p:sp>
          <p:nvSpPr>
            <p:cNvPr id="18" name="TextBox 17"/>
            <p:cNvSpPr txBox="1"/>
            <p:nvPr/>
          </p:nvSpPr>
          <p:spPr>
            <a:xfrm>
              <a:off x="395536" y="2999442"/>
              <a:ext cx="1614865" cy="469263"/>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Warum konfigurieren wir?</a:t>
              </a:r>
            </a:p>
            <a:p>
              <a:pPr defTabSz="914377">
                <a:buClrTx/>
              </a:pPr>
              <a:r>
                <a:rPr lang="de-DE" sz="1733" kern="1200" dirty="0">
                  <a:solidFill>
                    <a:srgbClr val="383838"/>
                  </a:solidFill>
                  <a:latin typeface="Bebas Neue" charset="0"/>
                  <a:ea typeface="Bebas Neue" charset="0"/>
                  <a:cs typeface="Bebas Neue" charset="0"/>
                </a:rPr>
                <a:t>Warum So viele Secrets</a:t>
              </a:r>
            </a:p>
          </p:txBody>
        </p:sp>
        <p:sp>
          <p:nvSpPr>
            <p:cNvPr id="21" name="TextBox 20"/>
            <p:cNvSpPr txBox="1"/>
            <p:nvPr/>
          </p:nvSpPr>
          <p:spPr>
            <a:xfrm>
              <a:off x="605061" y="4397301"/>
              <a:ext cx="357309" cy="223091"/>
            </a:xfrm>
            <a:prstGeom prst="rect">
              <a:avLst/>
            </a:prstGeom>
            <a:noFill/>
          </p:spPr>
          <p:txBody>
            <a:bodyPr wrap="none" rtlCol="0">
              <a:spAutoFit/>
            </a:bodyPr>
            <a:lstStyle/>
            <a:p>
              <a:pPr algn="ctr" defTabSz="914377">
                <a:buClrTx/>
              </a:pPr>
              <a:r>
                <a:rPr lang="en-US" sz="1333" kern="1200" dirty="0">
                  <a:solidFill>
                    <a:srgbClr val="FFFFFF"/>
                  </a:solidFill>
                  <a:latin typeface="Bebas Neue" charset="0"/>
                  <a:ea typeface="Bebas Neue" charset="0"/>
                  <a:cs typeface="Bebas Neue" charset="0"/>
                </a:rPr>
                <a:t>more</a:t>
              </a:r>
              <a:endParaRPr lang="ru-RU" sz="1333" kern="1200" dirty="0">
                <a:solidFill>
                  <a:srgbClr val="FFFFFF"/>
                </a:solidFill>
                <a:latin typeface="Bebas Neue" charset="0"/>
                <a:ea typeface="Bebas Neue" charset="0"/>
                <a:cs typeface="Bebas Neue" charset="0"/>
              </a:endParaRPr>
            </a:p>
          </p:txBody>
        </p:sp>
      </p:grpSp>
      <p:grpSp>
        <p:nvGrpSpPr>
          <p:cNvPr id="19" name="Группа 18"/>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TextBox 22"/>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99</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9786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1" descr="Ein Bild, das Text enthält.&#10;&#10;Automatisch generierte Beschreibung">
            <a:extLst>
              <a:ext uri="{FF2B5EF4-FFF2-40B4-BE49-F238E27FC236}">
                <a16:creationId xmlns:a16="http://schemas.microsoft.com/office/drawing/2014/main" id="{07312E08-F9B7-E9D4-3F32-01D4594D2CF3}"/>
              </a:ext>
            </a:extLst>
          </p:cNvPr>
          <p:cNvPicPr>
            <a:picLocks noGrp="1" noChangeAspect="1"/>
          </p:cNvPicPr>
          <p:nvPr>
            <p:ph type="pic" sz="quarter" idx="10"/>
          </p:nvPr>
        </p:nvPicPr>
        <p:blipFill rotWithShape="1">
          <a:blip r:embed="rId2"/>
          <a:srcRect l="-18730" t="-1196" r="-20088" b="506"/>
          <a:stretch/>
        </p:blipFill>
        <p:spPr>
          <a:xfrm>
            <a:off x="0" y="0"/>
            <a:ext cx="12199215" cy="6858000"/>
          </a:xfrm>
          <a:solidFill>
            <a:schemeClr val="bg1"/>
          </a:solidFill>
        </p:spPr>
      </p:pic>
      <p:sp>
        <p:nvSpPr>
          <p:cNvPr id="4" name="Рамка 3"/>
          <p:cNvSpPr/>
          <p:nvPr/>
        </p:nvSpPr>
        <p:spPr>
          <a:xfrm>
            <a:off x="239350" y="260648"/>
            <a:ext cx="11713301" cy="6336704"/>
          </a:xfrm>
          <a:prstGeom prst="frame">
            <a:avLst>
              <a:gd name="adj1" fmla="val 0"/>
            </a:avLst>
          </a:prstGeom>
          <a:solidFill>
            <a:schemeClr val="bg1"/>
          </a:solidFill>
          <a:ln w="3175" cap="rnd">
            <a:solidFill>
              <a:schemeClr val="bg1">
                <a:alpha val="4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grpSp>
        <p:nvGrpSpPr>
          <p:cNvPr id="2" name="Группа 1"/>
          <p:cNvGrpSpPr/>
          <p:nvPr/>
        </p:nvGrpSpPr>
        <p:grpSpPr>
          <a:xfrm>
            <a:off x="623392" y="4389106"/>
            <a:ext cx="9505056" cy="1728192"/>
            <a:chOff x="467544" y="3291830"/>
            <a:chExt cx="7128792" cy="1296144"/>
          </a:xfrm>
        </p:grpSpPr>
        <p:sp>
          <p:nvSpPr>
            <p:cNvPr id="5" name="Прямоугольник 4"/>
            <p:cNvSpPr/>
            <p:nvPr/>
          </p:nvSpPr>
          <p:spPr>
            <a:xfrm>
              <a:off x="467544" y="3291830"/>
              <a:ext cx="7128792"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545333" y="3750633"/>
              <a:ext cx="6834979" cy="503696"/>
            </a:xfrm>
            <a:prstGeom prst="rect">
              <a:avLst/>
            </a:prstGeom>
            <a:noFill/>
          </p:spPr>
          <p:txBody>
            <a:bodyPr wrap="square" rtlCol="0">
              <a:spAutoFit/>
            </a:bodyPr>
            <a:lstStyle/>
            <a:p>
              <a:pPr defTabSz="914377">
                <a:lnSpc>
                  <a:spcPct val="150000"/>
                </a:lnSpc>
                <a:buClrTx/>
              </a:pPr>
              <a:r>
                <a:rPr lang="en-GB" sz="867" kern="1200" dirty="0">
                  <a:solidFill>
                    <a:srgbClr val="FFFFFF"/>
                  </a:solidFill>
                  <a:latin typeface="Open Sans" charset="0"/>
                  <a:ea typeface="Open Sans" charset="0"/>
                  <a:cs typeface="Open Sans" charset="0"/>
                </a:rPr>
                <a:t>A </a:t>
              </a:r>
              <a:r>
                <a:rPr lang="en-GB" sz="867" kern="1200" dirty="0" err="1">
                  <a:solidFill>
                    <a:srgbClr val="FFFFFF"/>
                  </a:solidFill>
                  <a:latin typeface="Open Sans" charset="0"/>
                  <a:ea typeface="Open Sans" charset="0"/>
                  <a:cs typeface="Open Sans" charset="0"/>
                </a:rPr>
                <a:t>ConfigMap</a:t>
              </a:r>
              <a:r>
                <a:rPr lang="en-GB" sz="867" kern="1200" dirty="0">
                  <a:solidFill>
                    <a:srgbClr val="FFFFFF"/>
                  </a:solidFill>
                  <a:latin typeface="Open Sans" charset="0"/>
                  <a:ea typeface="Open Sans" charset="0"/>
                  <a:cs typeface="Open Sans" charset="0"/>
                </a:rPr>
                <a:t> is an API object used to store non-confidential data in key-value pairs. Pods can consume </a:t>
              </a:r>
              <a:r>
                <a:rPr lang="en-GB" sz="867" kern="1200" dirty="0" err="1">
                  <a:solidFill>
                    <a:srgbClr val="FFFFFF"/>
                  </a:solidFill>
                  <a:latin typeface="Open Sans" charset="0"/>
                  <a:ea typeface="Open Sans" charset="0"/>
                  <a:cs typeface="Open Sans" charset="0"/>
                </a:rPr>
                <a:t>ConfigMaps</a:t>
              </a:r>
              <a:r>
                <a:rPr lang="en-GB" sz="867" kern="1200" dirty="0">
                  <a:solidFill>
                    <a:srgbClr val="FFFFFF"/>
                  </a:solidFill>
                  <a:latin typeface="Open Sans" charset="0"/>
                  <a:ea typeface="Open Sans" charset="0"/>
                  <a:cs typeface="Open Sans" charset="0"/>
                </a:rPr>
                <a:t> as environment variables, command-line arguments, or as configuration files in a volume.</a:t>
              </a:r>
            </a:p>
            <a:p>
              <a:pPr defTabSz="914377">
                <a:lnSpc>
                  <a:spcPct val="150000"/>
                </a:lnSpc>
                <a:buClrTx/>
              </a:pPr>
              <a:r>
                <a:rPr lang="en-GB" sz="867" kern="1200" dirty="0">
                  <a:solidFill>
                    <a:srgbClr val="FFFFFF"/>
                  </a:solidFill>
                  <a:latin typeface="Open Sans" charset="0"/>
                  <a:ea typeface="Open Sans" charset="0"/>
                  <a:cs typeface="Open Sans" charset="0"/>
                </a:rPr>
                <a:t>A </a:t>
              </a:r>
              <a:r>
                <a:rPr lang="en-GB" sz="867" kern="1200" dirty="0" err="1">
                  <a:solidFill>
                    <a:srgbClr val="FFFFFF"/>
                  </a:solidFill>
                  <a:latin typeface="Open Sans" charset="0"/>
                  <a:ea typeface="Open Sans" charset="0"/>
                  <a:cs typeface="Open Sans" charset="0"/>
                </a:rPr>
                <a:t>ConfigMap</a:t>
              </a:r>
              <a:r>
                <a:rPr lang="en-GB" sz="867" kern="1200" dirty="0">
                  <a:solidFill>
                    <a:srgbClr val="FFFFFF"/>
                  </a:solidFill>
                  <a:latin typeface="Open Sans" charset="0"/>
                  <a:ea typeface="Open Sans" charset="0"/>
                  <a:cs typeface="Open Sans" charset="0"/>
                </a:rPr>
                <a:t> allows you to decouple environment-specific configuration from your container images, so that your applications are easily portable.</a:t>
              </a:r>
              <a:endParaRPr lang="ru-RU" sz="867" kern="1200" dirty="0">
                <a:solidFill>
                  <a:srgbClr val="FFFFFF"/>
                </a:solidFill>
                <a:latin typeface="Open Sans" charset="0"/>
                <a:ea typeface="Open Sans" charset="0"/>
                <a:cs typeface="Open Sans" charset="0"/>
              </a:endParaRPr>
            </a:p>
          </p:txBody>
        </p:sp>
        <p:sp>
          <p:nvSpPr>
            <p:cNvPr id="7" name="TextBox 6"/>
            <p:cNvSpPr txBox="1"/>
            <p:nvPr/>
          </p:nvSpPr>
          <p:spPr>
            <a:xfrm>
              <a:off x="545333" y="3435846"/>
              <a:ext cx="689131"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Definition</a:t>
              </a:r>
              <a:endParaRPr lang="ru-RU" sz="1733"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554452" y="362013"/>
              <a:ext cx="322444"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151</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90315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3">
            <a:extLst>
              <a:ext uri="{FF2B5EF4-FFF2-40B4-BE49-F238E27FC236}">
                <a16:creationId xmlns:a16="http://schemas.microsoft.com/office/drawing/2014/main" id="{31339E68-612E-4AAC-9F74-65FC2E186920}"/>
              </a:ext>
            </a:extLst>
          </p:cNvPr>
          <p:cNvPicPr>
            <a:picLocks noChangeAspect="1"/>
          </p:cNvPicPr>
          <p:nvPr/>
        </p:nvPicPr>
        <p:blipFill rotWithShape="1">
          <a:blip r:embed="rId2"/>
          <a:srcRect r="6649"/>
          <a:stretch/>
        </p:blipFill>
        <p:spPr>
          <a:xfrm>
            <a:off x="20" y="1282"/>
            <a:ext cx="12191980" cy="6856718"/>
          </a:xfrm>
          <a:prstGeom prst="rect">
            <a:avLst/>
          </a:prstGeom>
        </p:spPr>
      </p:pic>
    </p:spTree>
    <p:extLst>
      <p:ext uri="{BB962C8B-B14F-4D97-AF65-F5344CB8AC3E}">
        <p14:creationId xmlns:p14="http://schemas.microsoft.com/office/powerpoint/2010/main" val="3610105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79678"/>
            <a:ext cx="3294492"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Konfigurationsdaten und </a:t>
            </a:r>
          </a:p>
          <a:p>
            <a:pPr lvl="0" defTabSz="914377">
              <a:buClrTx/>
            </a:pPr>
            <a:r>
              <a:rPr lang="de-DE" sz="2800" kern="1200" dirty="0">
                <a:solidFill>
                  <a:srgbClr val="FFFFFF"/>
                </a:solidFill>
                <a:latin typeface="Bebas Neue" charset="0"/>
                <a:ea typeface="Bebas Neue" charset="0"/>
                <a:cs typeface="Bebas Neue" charset="0"/>
              </a:rPr>
              <a:t>Secrets bereitstellen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defRPr/>
            </a:pPr>
            <a:r>
              <a:rPr lang="de-DE" sz="1333" kern="1200" dirty="0">
                <a:solidFill>
                  <a:srgbClr val="FFFFFF"/>
                </a:solidFill>
                <a:latin typeface="Open Sans" charset="0"/>
                <a:ea typeface="Open Sans" charset="0"/>
                <a:cs typeface="Open Sans" charset="0"/>
              </a:rPr>
              <a:t>Secrets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Himmel, draußen, Tag enthält.&#10;&#10;Automatisch generierte Beschreibung">
            <a:extLst>
              <a:ext uri="{FF2B5EF4-FFF2-40B4-BE49-F238E27FC236}">
                <a16:creationId xmlns:a16="http://schemas.microsoft.com/office/drawing/2014/main" id="{6CF42D01-8489-B9AD-5F17-CC1F207C55B8}"/>
              </a:ext>
            </a:extLst>
          </p:cNvPr>
          <p:cNvPicPr>
            <a:picLocks noGrp="1" noChangeAspect="1"/>
          </p:cNvPicPr>
          <p:nvPr>
            <p:ph type="pic" sz="quarter" idx="10"/>
          </p:nvPr>
        </p:nvPicPr>
        <p:blipFill>
          <a:blip r:embed="rId3"/>
          <a:srcRect l="24327" r="24327"/>
          <a:stretch>
            <a:fillRect/>
          </a:stretch>
        </p:blipFill>
        <p:spPr/>
      </p:pic>
    </p:spTree>
    <p:extLst>
      <p:ext uri="{BB962C8B-B14F-4D97-AF65-F5344CB8AC3E}">
        <p14:creationId xmlns:p14="http://schemas.microsoft.com/office/powerpoint/2010/main" val="13727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1" descr="Ein Bild, das Text, Buch, Regal, gefüttert enthält.&#10;&#10;Automatisch generierte Beschreibung">
            <a:extLst>
              <a:ext uri="{FF2B5EF4-FFF2-40B4-BE49-F238E27FC236}">
                <a16:creationId xmlns:a16="http://schemas.microsoft.com/office/drawing/2014/main" id="{B1B1873C-E4AE-D397-3968-E8A66942E42F}"/>
              </a:ext>
            </a:extLst>
          </p:cNvPr>
          <p:cNvPicPr>
            <a:picLocks noGrp="1" noChangeAspect="1"/>
          </p:cNvPicPr>
          <p:nvPr>
            <p:ph type="pic" sz="quarter" idx="10"/>
          </p:nvPr>
        </p:nvPicPr>
        <p:blipFill>
          <a:blip r:embed="rId2"/>
          <a:srcRect t="33" b="33"/>
          <a:stretch>
            <a:fillRect/>
          </a:stretch>
        </p:blipFill>
        <p:spPr/>
      </p:pic>
      <p:sp>
        <p:nvSpPr>
          <p:cNvPr id="4" name="Рамка 3"/>
          <p:cNvSpPr/>
          <p:nvPr/>
        </p:nvSpPr>
        <p:spPr>
          <a:xfrm>
            <a:off x="239350" y="260648"/>
            <a:ext cx="11713301" cy="6336704"/>
          </a:xfrm>
          <a:prstGeom prst="frame">
            <a:avLst>
              <a:gd name="adj1" fmla="val 0"/>
            </a:avLst>
          </a:prstGeom>
          <a:solidFill>
            <a:schemeClr val="bg1"/>
          </a:solidFill>
          <a:ln w="3175" cap="rnd">
            <a:solidFill>
              <a:schemeClr val="bg1">
                <a:alpha val="4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grpSp>
        <p:nvGrpSpPr>
          <p:cNvPr id="2" name="Группа 1"/>
          <p:cNvGrpSpPr/>
          <p:nvPr/>
        </p:nvGrpSpPr>
        <p:grpSpPr>
          <a:xfrm>
            <a:off x="670285" y="3561955"/>
            <a:ext cx="9505056" cy="2344954"/>
            <a:chOff x="467544" y="3291830"/>
            <a:chExt cx="7128792" cy="1758715"/>
          </a:xfrm>
        </p:grpSpPr>
        <p:sp>
          <p:nvSpPr>
            <p:cNvPr id="5" name="Прямоугольник 4"/>
            <p:cNvSpPr/>
            <p:nvPr/>
          </p:nvSpPr>
          <p:spPr>
            <a:xfrm>
              <a:off x="467544" y="3291830"/>
              <a:ext cx="7128792" cy="1758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6" name="TextBox 5"/>
            <p:cNvSpPr txBox="1"/>
            <p:nvPr/>
          </p:nvSpPr>
          <p:spPr>
            <a:xfrm>
              <a:off x="545333" y="3750633"/>
              <a:ext cx="6834979" cy="1254382"/>
            </a:xfrm>
            <a:prstGeom prst="rect">
              <a:avLst/>
            </a:prstGeom>
            <a:noFill/>
          </p:spPr>
          <p:txBody>
            <a:bodyPr wrap="square" rtlCol="0">
              <a:spAutoFit/>
            </a:bodyPr>
            <a:lstStyle/>
            <a:p>
              <a:pPr defTabSz="914377">
                <a:lnSpc>
                  <a:spcPct val="150000"/>
                </a:lnSpc>
                <a:buClrTx/>
              </a:pPr>
              <a:r>
                <a:rPr lang="en-GB" sz="867" kern="1200" dirty="0">
                  <a:solidFill>
                    <a:srgbClr val="FFFFFF"/>
                  </a:solidFill>
                  <a:latin typeface="Open Sans" charset="0"/>
                  <a:ea typeface="Open Sans" charset="0"/>
                  <a:cs typeface="Open Sans" charset="0"/>
                </a:rPr>
                <a:t>A Secret is an object that contains a small amount of sensitive data such as a password, a token, or a key. Such information might otherwise be put in a Pod specification or in a container image. Using a Secret means that you don't need to include confidential data in your application code.</a:t>
              </a:r>
            </a:p>
            <a:p>
              <a:pPr defTabSz="914377">
                <a:lnSpc>
                  <a:spcPct val="150000"/>
                </a:lnSpc>
                <a:buClrTx/>
              </a:pPr>
              <a:endParaRPr lang="en-GB" sz="867" kern="1200" dirty="0">
                <a:solidFill>
                  <a:srgbClr val="FFFFFF"/>
                </a:solidFill>
                <a:latin typeface="Open Sans" charset="0"/>
                <a:ea typeface="Open Sans" charset="0"/>
                <a:cs typeface="Open Sans" charset="0"/>
              </a:endParaRPr>
            </a:p>
            <a:p>
              <a:pPr defTabSz="914377">
                <a:lnSpc>
                  <a:spcPct val="150000"/>
                </a:lnSpc>
                <a:buClrTx/>
              </a:pPr>
              <a:r>
                <a:rPr lang="en-GB" sz="867" kern="1200" dirty="0">
                  <a:solidFill>
                    <a:srgbClr val="FFFFFF"/>
                  </a:solidFill>
                  <a:latin typeface="Open Sans" charset="0"/>
                  <a:ea typeface="Open Sans" charset="0"/>
                  <a:cs typeface="Open Sans" charset="0"/>
                </a:rPr>
                <a:t>Because Secrets can be created independently of the Pods that use them, there is less risk of the Secret (and its data) being exposed during the workflow of creating, viewing, and editing Pods. Kubernetes, and applications that run in your cluster, can also take additional precautions with Secrets, such as avoiding writing secret data to </a:t>
              </a:r>
              <a:r>
                <a:rPr lang="en-GB" sz="867" kern="1200" dirty="0" err="1">
                  <a:solidFill>
                    <a:srgbClr val="FFFFFF"/>
                  </a:solidFill>
                  <a:latin typeface="Open Sans" charset="0"/>
                  <a:ea typeface="Open Sans" charset="0"/>
                  <a:cs typeface="Open Sans" charset="0"/>
                </a:rPr>
                <a:t>nonvolatile</a:t>
              </a:r>
              <a:r>
                <a:rPr lang="en-GB" sz="867" kern="1200" dirty="0">
                  <a:solidFill>
                    <a:srgbClr val="FFFFFF"/>
                  </a:solidFill>
                  <a:latin typeface="Open Sans" charset="0"/>
                  <a:ea typeface="Open Sans" charset="0"/>
                  <a:cs typeface="Open Sans" charset="0"/>
                </a:rPr>
                <a:t> storage.</a:t>
              </a:r>
            </a:p>
            <a:p>
              <a:pPr defTabSz="914377">
                <a:lnSpc>
                  <a:spcPct val="150000"/>
                </a:lnSpc>
                <a:buClrTx/>
              </a:pPr>
              <a:endParaRPr lang="en-GB" sz="867" kern="1200" dirty="0">
                <a:solidFill>
                  <a:srgbClr val="FFFFFF"/>
                </a:solidFill>
                <a:latin typeface="Open Sans" charset="0"/>
                <a:ea typeface="Open Sans" charset="0"/>
                <a:cs typeface="Open Sans" charset="0"/>
              </a:endParaRPr>
            </a:p>
            <a:p>
              <a:pPr defTabSz="914377">
                <a:lnSpc>
                  <a:spcPct val="150000"/>
                </a:lnSpc>
                <a:buClrTx/>
              </a:pPr>
              <a:r>
                <a:rPr lang="en-GB" sz="867" kern="1200" dirty="0">
                  <a:solidFill>
                    <a:srgbClr val="FFFFFF"/>
                  </a:solidFill>
                  <a:latin typeface="Open Sans" charset="0"/>
                  <a:ea typeface="Open Sans" charset="0"/>
                  <a:cs typeface="Open Sans" charset="0"/>
                </a:rPr>
                <a:t>Secrets are similar to </a:t>
              </a:r>
              <a:r>
                <a:rPr lang="en-GB" sz="867" kern="1200" dirty="0" err="1">
                  <a:solidFill>
                    <a:srgbClr val="FFFFFF"/>
                  </a:solidFill>
                  <a:latin typeface="Open Sans" charset="0"/>
                  <a:ea typeface="Open Sans" charset="0"/>
                  <a:cs typeface="Open Sans" charset="0"/>
                </a:rPr>
                <a:t>ConfigMaps</a:t>
              </a:r>
              <a:r>
                <a:rPr lang="en-GB" sz="867" kern="1200" dirty="0">
                  <a:solidFill>
                    <a:srgbClr val="FFFFFF"/>
                  </a:solidFill>
                  <a:latin typeface="Open Sans" charset="0"/>
                  <a:ea typeface="Open Sans" charset="0"/>
                  <a:cs typeface="Open Sans" charset="0"/>
                </a:rPr>
                <a:t> but are specifically intended to hold confidential data.</a:t>
              </a:r>
              <a:endParaRPr lang="ru-RU" sz="867" kern="1200" dirty="0">
                <a:solidFill>
                  <a:srgbClr val="FFFFFF"/>
                </a:solidFill>
                <a:latin typeface="Open Sans" charset="0"/>
                <a:ea typeface="Open Sans" charset="0"/>
                <a:cs typeface="Open Sans" charset="0"/>
              </a:endParaRPr>
            </a:p>
          </p:txBody>
        </p:sp>
        <p:sp>
          <p:nvSpPr>
            <p:cNvPr id="7" name="TextBox 6"/>
            <p:cNvSpPr txBox="1"/>
            <p:nvPr/>
          </p:nvSpPr>
          <p:spPr>
            <a:xfrm>
              <a:off x="545333" y="3435846"/>
              <a:ext cx="689131"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Definition</a:t>
              </a:r>
              <a:endParaRPr lang="ru-RU" sz="1733"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554453" y="362013"/>
              <a:ext cx="322444"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102</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67611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93C61BC5-3BF7-02BA-4795-5CA6CF041DA1}"/>
              </a:ext>
            </a:extLst>
          </p:cNvPr>
          <p:cNvPicPr>
            <a:picLocks noGrp="1" noChangeAspect="1"/>
          </p:cNvPicPr>
          <p:nvPr>
            <p:ph type="pic" sz="quarter" idx="10"/>
          </p:nvPr>
        </p:nvPicPr>
        <p:blipFill rotWithShape="1">
          <a:blip r:embed="rId3"/>
          <a:srcRect l="-17439" t="-7864" r="-15020" b="-7864"/>
          <a:stretch/>
        </p:blipFill>
        <p:spPr>
          <a:xfrm>
            <a:off x="1" y="0"/>
            <a:ext cx="12199215"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19250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descr="Ein Bild, das Text, Frachtcontainer, Outdoorobjekt enthält.&#10;&#10;Automatisch generierte Beschreibung">
            <a:extLst>
              <a:ext uri="{FF2B5EF4-FFF2-40B4-BE49-F238E27FC236}">
                <a16:creationId xmlns:a16="http://schemas.microsoft.com/office/drawing/2014/main" id="{C0F53418-1DE1-11DE-DDE8-AAA63A31AE4D}"/>
              </a:ext>
            </a:extLst>
          </p:cNvPr>
          <p:cNvPicPr>
            <a:picLocks noGrp="1" noChangeAspect="1"/>
          </p:cNvPicPr>
          <p:nvPr>
            <p:ph type="pic" sz="quarter" idx="13"/>
          </p:nvPr>
        </p:nvPicPr>
        <p:blipFill>
          <a:blip r:embed="rId2"/>
          <a:srcRect t="862" b="862"/>
          <a:stretch>
            <a:fillRect/>
          </a:stretch>
        </p:blipFill>
        <p:spPr>
          <a:xfrm>
            <a:off x="696913" y="741363"/>
            <a:ext cx="5111750" cy="3359150"/>
          </a:xfrm>
        </p:spPr>
      </p:pic>
      <p:pic>
        <p:nvPicPr>
          <p:cNvPr id="22" name="Bildplatzhalter 21" descr="Ein Bild, das Essen, Gericht enthält.&#10;&#10;Automatisch generierte Beschreibung">
            <a:extLst>
              <a:ext uri="{FF2B5EF4-FFF2-40B4-BE49-F238E27FC236}">
                <a16:creationId xmlns:a16="http://schemas.microsoft.com/office/drawing/2014/main" id="{83853979-A6F8-A48C-CE9A-D3D826C28162}"/>
              </a:ext>
            </a:extLst>
          </p:cNvPr>
          <p:cNvPicPr>
            <a:picLocks noGrp="1" noChangeAspect="1"/>
          </p:cNvPicPr>
          <p:nvPr>
            <p:ph type="pic" sz="quarter" idx="14"/>
          </p:nvPr>
        </p:nvPicPr>
        <p:blipFill>
          <a:blip r:embed="rId3"/>
          <a:srcRect l="11968" r="11968"/>
          <a:stretch>
            <a:fillRect/>
          </a:stretch>
        </p:blipFill>
        <p:spPr>
          <a:xfrm>
            <a:off x="6000750" y="2565400"/>
            <a:ext cx="5110163" cy="3359150"/>
          </a:xfrm>
        </p:spPr>
      </p:pic>
      <p:grpSp>
        <p:nvGrpSpPr>
          <p:cNvPr id="20" name="Группа 19"/>
          <p:cNvGrpSpPr/>
          <p:nvPr/>
        </p:nvGrpSpPr>
        <p:grpSpPr>
          <a:xfrm>
            <a:off x="6192011" y="1221813"/>
            <a:ext cx="3936437" cy="852349"/>
            <a:chOff x="4644008" y="916359"/>
            <a:chExt cx="2952328" cy="639262"/>
          </a:xfrm>
        </p:grpSpPr>
        <p:sp>
          <p:nvSpPr>
            <p:cNvPr id="6" name="TextBox 5"/>
            <p:cNvSpPr txBox="1"/>
            <p:nvPr/>
          </p:nvSpPr>
          <p:spPr>
            <a:xfrm>
              <a:off x="4644008" y="1224136"/>
              <a:ext cx="2952328"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Welche Alternativen bestehen für die Verwendung von Secrets in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gehen Sie auf diese genauer ein.</a:t>
              </a:r>
            </a:p>
          </p:txBody>
        </p:sp>
        <p:sp>
          <p:nvSpPr>
            <p:cNvPr id="7" name="TextBox 6"/>
            <p:cNvSpPr txBox="1"/>
            <p:nvPr/>
          </p:nvSpPr>
          <p:spPr>
            <a:xfrm>
              <a:off x="4644008" y="916359"/>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2</a:t>
              </a:r>
              <a:endParaRPr lang="ru-RU" sz="1867" kern="1200" dirty="0">
                <a:solidFill>
                  <a:srgbClr val="383838"/>
                </a:solidFill>
                <a:latin typeface="Bebas Neue" charset="0"/>
                <a:ea typeface="Bebas Neue" charset="0"/>
                <a:cs typeface="Bebas Neue" charset="0"/>
              </a:endParaRPr>
            </a:p>
          </p:txBody>
        </p:sp>
      </p:grpSp>
      <p:grpSp>
        <p:nvGrpSpPr>
          <p:cNvPr id="19" name="Группа 18"/>
          <p:cNvGrpSpPr/>
          <p:nvPr/>
        </p:nvGrpSpPr>
        <p:grpSpPr>
          <a:xfrm>
            <a:off x="815414" y="4581129"/>
            <a:ext cx="3936437" cy="1037016"/>
            <a:chOff x="611560" y="3435846"/>
            <a:chExt cx="2952328" cy="777762"/>
          </a:xfrm>
        </p:grpSpPr>
        <p:sp>
          <p:nvSpPr>
            <p:cNvPr id="8" name="TextBox 7"/>
            <p:cNvSpPr txBox="1"/>
            <p:nvPr/>
          </p:nvSpPr>
          <p:spPr>
            <a:xfrm>
              <a:off x="611560" y="3743623"/>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Recherchieren Sie welche Verwendungsmöglichkeiten für Secrets bestehen und wie genau man diese am besten verwenden kann. Seien Sie hier offen für Informationen die Sie von einander aus der Gruppe erhalten.</a:t>
              </a:r>
            </a:p>
          </p:txBody>
        </p:sp>
        <p:sp>
          <p:nvSpPr>
            <p:cNvPr id="9" name="TextBox 8"/>
            <p:cNvSpPr txBox="1"/>
            <p:nvPr/>
          </p:nvSpPr>
          <p:spPr>
            <a:xfrm>
              <a:off x="611560" y="3435846"/>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1</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5420785" y="3525011"/>
            <a:ext cx="966391" cy="966391"/>
            <a:chOff x="4065588" y="2643758"/>
            <a:chExt cx="724793" cy="724793"/>
          </a:xfrm>
        </p:grpSpPr>
        <p:sp>
          <p:nvSpPr>
            <p:cNvPr id="5" name="Овал 4"/>
            <p:cNvSpPr/>
            <p:nvPr/>
          </p:nvSpPr>
          <p:spPr>
            <a:xfrm>
              <a:off x="4065588" y="2643758"/>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0" name="Группа 9"/>
            <p:cNvGrpSpPr/>
            <p:nvPr/>
          </p:nvGrpSpPr>
          <p:grpSpPr>
            <a:xfrm>
              <a:off x="4268167" y="2824322"/>
              <a:ext cx="319634" cy="343606"/>
              <a:chOff x="3173295" y="3583792"/>
              <a:chExt cx="382962" cy="411684"/>
            </a:xfrm>
            <a:solidFill>
              <a:schemeClr val="bg1"/>
            </a:solidFill>
          </p:grpSpPr>
          <p:sp>
            <p:nvSpPr>
              <p:cNvPr id="11"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54453" y="362013"/>
              <a:ext cx="322444"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105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92635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3327" y="3429000"/>
            <a:ext cx="3653564" cy="523220"/>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Datenspeicher bereitstellen</a:t>
            </a:r>
          </a:p>
        </p:txBody>
      </p:sp>
      <p:sp>
        <p:nvSpPr>
          <p:cNvPr id="8" name="TextBox 7"/>
          <p:cNvSpPr txBox="1"/>
          <p:nvPr/>
        </p:nvSpPr>
        <p:spPr>
          <a:xfrm>
            <a:off x="573327" y="3952220"/>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Einfache </a:t>
            </a:r>
            <a:r>
              <a:rPr lang="de-DE" sz="1333" kern="1200" dirty="0" err="1">
                <a:solidFill>
                  <a:srgbClr val="FFFFFF">
                    <a:lumMod val="50000"/>
                  </a:srgbClr>
                </a:solidFill>
                <a:latin typeface="Open Sans" charset="0"/>
                <a:ea typeface="Open Sans" charset="0"/>
                <a:cs typeface="Open Sans" charset="0"/>
              </a:rPr>
              <a:t>Volumes</a:t>
            </a:r>
            <a:endParaRPr lang="de-DE" sz="1333" kern="1200" dirty="0">
              <a:solidFill>
                <a:srgbClr val="FFFFFF">
                  <a:lumMod val="50000"/>
                </a:srgbClr>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79F8227F-1212-23F5-BE79-F2D27F81FB73}"/>
              </a:ext>
            </a:extLst>
          </p:cNvPr>
          <p:cNvPicPr>
            <a:picLocks noGrp="1" noChangeAspect="1"/>
          </p:cNvPicPr>
          <p:nvPr>
            <p:ph type="pic" sz="quarter" idx="10"/>
          </p:nvPr>
        </p:nvPicPr>
        <p:blipFill rotWithShape="1">
          <a:blip r:embed="rId3"/>
          <a:srcRect l="5420" t="-2765" r="9166" b="-2765"/>
          <a:stretch/>
        </p:blipFill>
        <p:spPr>
          <a:xfrm>
            <a:off x="4702175" y="0"/>
            <a:ext cx="7489825" cy="6858000"/>
          </a:xfrm>
          <a:solidFill>
            <a:schemeClr val="bg1"/>
          </a:solidFill>
        </p:spPr>
      </p:pic>
    </p:spTree>
    <p:extLst>
      <p:ext uri="{BB962C8B-B14F-4D97-AF65-F5344CB8AC3E}">
        <p14:creationId xmlns:p14="http://schemas.microsoft.com/office/powerpoint/2010/main" val="2053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Grafik 3">
            <a:extLst>
              <a:ext uri="{FF2B5EF4-FFF2-40B4-BE49-F238E27FC236}">
                <a16:creationId xmlns:a16="http://schemas.microsoft.com/office/drawing/2014/main" id="{E6423489-2986-0215-9FBE-B988951F16B3}"/>
              </a:ext>
            </a:extLst>
          </p:cNvPr>
          <p:cNvPicPr>
            <a:picLocks noChangeAspect="1"/>
          </p:cNvPicPr>
          <p:nvPr/>
        </p:nvPicPr>
        <p:blipFill>
          <a:blip r:embed="rId2"/>
          <a:stretch>
            <a:fillRect/>
          </a:stretch>
        </p:blipFill>
        <p:spPr>
          <a:xfrm>
            <a:off x="1263578" y="2071397"/>
            <a:ext cx="9664846" cy="2537022"/>
          </a:xfrm>
          <a:prstGeom prst="rect">
            <a:avLst/>
          </a:prstGeom>
        </p:spPr>
      </p:pic>
    </p:spTree>
    <p:extLst>
      <p:ext uri="{BB962C8B-B14F-4D97-AF65-F5344CB8AC3E}">
        <p14:creationId xmlns:p14="http://schemas.microsoft.com/office/powerpoint/2010/main" val="13168134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descr="Ein Bild, das Text, Frachtcontainer, Outdoorobjekt enthält.&#10;&#10;Automatisch generierte Beschreibung">
            <a:extLst>
              <a:ext uri="{FF2B5EF4-FFF2-40B4-BE49-F238E27FC236}">
                <a16:creationId xmlns:a16="http://schemas.microsoft.com/office/drawing/2014/main" id="{C0FCAA3F-CCF0-9391-0214-42DB38FAD273}"/>
              </a:ext>
            </a:extLst>
          </p:cNvPr>
          <p:cNvPicPr>
            <a:picLocks noGrp="1" noChangeAspect="1"/>
          </p:cNvPicPr>
          <p:nvPr>
            <p:ph type="pic" sz="quarter" idx="13"/>
          </p:nvPr>
        </p:nvPicPr>
        <p:blipFill>
          <a:blip r:embed="rId2"/>
          <a:srcRect t="862" b="862"/>
          <a:stretch>
            <a:fillRect/>
          </a:stretch>
        </p:blipFill>
        <p:spPr>
          <a:xfrm>
            <a:off x="696913" y="741363"/>
            <a:ext cx="5111750" cy="3359150"/>
          </a:xfrm>
        </p:spPr>
      </p:pic>
      <p:pic>
        <p:nvPicPr>
          <p:cNvPr id="22" name="Bildplatzhalter 21" descr="Ein Bild, das Essen, Gericht enthält.&#10;&#10;Automatisch generierte Beschreibung">
            <a:extLst>
              <a:ext uri="{FF2B5EF4-FFF2-40B4-BE49-F238E27FC236}">
                <a16:creationId xmlns:a16="http://schemas.microsoft.com/office/drawing/2014/main" id="{5D26FF31-3E13-BCD4-B24F-664E8DE717EB}"/>
              </a:ext>
            </a:extLst>
          </p:cNvPr>
          <p:cNvPicPr>
            <a:picLocks noGrp="1" noChangeAspect="1"/>
          </p:cNvPicPr>
          <p:nvPr>
            <p:ph type="pic" sz="quarter" idx="14"/>
          </p:nvPr>
        </p:nvPicPr>
        <p:blipFill>
          <a:blip r:embed="rId3"/>
          <a:srcRect l="11968" r="11968"/>
          <a:stretch>
            <a:fillRect/>
          </a:stretch>
        </p:blipFill>
        <p:spPr>
          <a:xfrm>
            <a:off x="6000750" y="2565400"/>
            <a:ext cx="5110163" cy="3359150"/>
          </a:xfrm>
        </p:spPr>
      </p:pic>
      <p:grpSp>
        <p:nvGrpSpPr>
          <p:cNvPr id="20" name="Группа 19"/>
          <p:cNvGrpSpPr/>
          <p:nvPr/>
        </p:nvGrpSpPr>
        <p:grpSpPr>
          <a:xfrm>
            <a:off x="6192011" y="1221813"/>
            <a:ext cx="3936437" cy="852349"/>
            <a:chOff x="4644008" y="916359"/>
            <a:chExt cx="2952328" cy="639262"/>
          </a:xfrm>
        </p:grpSpPr>
        <p:sp>
          <p:nvSpPr>
            <p:cNvPr id="6" name="TextBox 5"/>
            <p:cNvSpPr txBox="1"/>
            <p:nvPr/>
          </p:nvSpPr>
          <p:spPr>
            <a:xfrm>
              <a:off x="4644008" y="1224136"/>
              <a:ext cx="2952328"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Welche Unterschiede zu „normalen“ </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in Docker finden Sie und warum konnten nicht diese einfach für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verwendet werden?</a:t>
              </a:r>
            </a:p>
          </p:txBody>
        </p:sp>
        <p:sp>
          <p:nvSpPr>
            <p:cNvPr id="7" name="TextBox 6"/>
            <p:cNvSpPr txBox="1"/>
            <p:nvPr/>
          </p:nvSpPr>
          <p:spPr>
            <a:xfrm>
              <a:off x="4644008" y="916359"/>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2</a:t>
              </a:r>
              <a:endParaRPr lang="ru-RU" sz="1867" kern="1200" dirty="0">
                <a:solidFill>
                  <a:srgbClr val="383838"/>
                </a:solidFill>
                <a:latin typeface="Bebas Neue" charset="0"/>
                <a:ea typeface="Bebas Neue" charset="0"/>
                <a:cs typeface="Bebas Neue" charset="0"/>
              </a:endParaRPr>
            </a:p>
          </p:txBody>
        </p:sp>
      </p:grpSp>
      <p:grpSp>
        <p:nvGrpSpPr>
          <p:cNvPr id="19" name="Группа 18"/>
          <p:cNvGrpSpPr/>
          <p:nvPr/>
        </p:nvGrpSpPr>
        <p:grpSpPr>
          <a:xfrm>
            <a:off x="815414" y="4581129"/>
            <a:ext cx="3936437" cy="1037016"/>
            <a:chOff x="611560" y="3435846"/>
            <a:chExt cx="2952328" cy="777762"/>
          </a:xfrm>
        </p:grpSpPr>
        <p:sp>
          <p:nvSpPr>
            <p:cNvPr id="8" name="TextBox 7"/>
            <p:cNvSpPr txBox="1"/>
            <p:nvPr/>
          </p:nvSpPr>
          <p:spPr>
            <a:xfrm>
              <a:off x="611560" y="3743623"/>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Bringen Sie in Erfahrung wie genau mit </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umgegangen wird in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und wie genau darauf eingegangen werden muss um diese einzubauen.</a:t>
              </a:r>
            </a:p>
          </p:txBody>
        </p:sp>
        <p:sp>
          <p:nvSpPr>
            <p:cNvPr id="9" name="TextBox 8"/>
            <p:cNvSpPr txBox="1"/>
            <p:nvPr/>
          </p:nvSpPr>
          <p:spPr>
            <a:xfrm>
              <a:off x="611560" y="3435846"/>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1</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5420785" y="3525011"/>
            <a:ext cx="966391" cy="966391"/>
            <a:chOff x="4065588" y="2643758"/>
            <a:chExt cx="724793" cy="724793"/>
          </a:xfrm>
        </p:grpSpPr>
        <p:sp>
          <p:nvSpPr>
            <p:cNvPr id="5" name="Овал 4"/>
            <p:cNvSpPr/>
            <p:nvPr/>
          </p:nvSpPr>
          <p:spPr>
            <a:xfrm>
              <a:off x="4065588" y="2643758"/>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0" name="Группа 9"/>
            <p:cNvGrpSpPr/>
            <p:nvPr/>
          </p:nvGrpSpPr>
          <p:grpSpPr>
            <a:xfrm>
              <a:off x="4268167" y="2824322"/>
              <a:ext cx="319634" cy="343606"/>
              <a:chOff x="3173295" y="3583792"/>
              <a:chExt cx="382962" cy="411684"/>
            </a:xfrm>
            <a:solidFill>
              <a:schemeClr val="bg1"/>
            </a:solidFill>
          </p:grpSpPr>
          <p:sp>
            <p:nvSpPr>
              <p:cNvPr id="11"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54453" y="362013"/>
              <a:ext cx="322444"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108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808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3905968" y="2704262"/>
            <a:ext cx="6144683" cy="2419418"/>
            <a:chOff x="2915816" y="1635646"/>
            <a:chExt cx="4608512" cy="2304256"/>
          </a:xfrm>
        </p:grpSpPr>
        <p:sp>
          <p:nvSpPr>
            <p:cNvPr id="3" name="Прямоугольник 2"/>
            <p:cNvSpPr/>
            <p:nvPr/>
          </p:nvSpPr>
          <p:spPr>
            <a:xfrm>
              <a:off x="2915816" y="1635646"/>
              <a:ext cx="4608512" cy="2304256"/>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191673"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Container</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110424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Container ist eine standardisierte Einheit eines Programmes welches mit allen seinen Abhängigkeiten verpackt und zum schnellen starten, stoppen und verbreiten verpackt wurde. Ein Docker-Container-Image ist ein einfaches, eigenständiges, ausführbares Softwarepaket, das alles enthält, was zum Ausführen einer Anwendung erforderlich ist</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werden hauptsächlich in der Entwicklung und Bereitstellung von Software und Software Infrastruktur benutzt.  </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3327" y="3429000"/>
            <a:ext cx="3653564" cy="523220"/>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Datenspeicher bereitstellen</a:t>
            </a:r>
          </a:p>
        </p:txBody>
      </p:sp>
      <p:sp>
        <p:nvSpPr>
          <p:cNvPr id="8" name="TextBox 7"/>
          <p:cNvSpPr txBox="1"/>
          <p:nvPr/>
        </p:nvSpPr>
        <p:spPr>
          <a:xfrm>
            <a:off x="573327" y="3952220"/>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Persistente </a:t>
            </a:r>
            <a:r>
              <a:rPr lang="de-DE" sz="1333" kern="1200" dirty="0" err="1">
                <a:solidFill>
                  <a:srgbClr val="FFFFFF">
                    <a:lumMod val="50000"/>
                  </a:srgbClr>
                </a:solidFill>
                <a:latin typeface="Open Sans" charset="0"/>
                <a:ea typeface="Open Sans" charset="0"/>
                <a:cs typeface="Open Sans" charset="0"/>
              </a:rPr>
              <a:t>Volumes</a:t>
            </a:r>
            <a:endParaRPr lang="de-DE" sz="1333" kern="1200" dirty="0">
              <a:solidFill>
                <a:srgbClr val="FFFFFF">
                  <a:lumMod val="50000"/>
                </a:srgbClr>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CBEA0D2C-74E0-8EDD-7D1F-5C521CBA4DDF}"/>
              </a:ext>
            </a:extLst>
          </p:cNvPr>
          <p:cNvPicPr>
            <a:picLocks noGrp="1" noChangeAspect="1"/>
          </p:cNvPicPr>
          <p:nvPr>
            <p:ph type="pic" sz="quarter" idx="10"/>
          </p:nvPr>
        </p:nvPicPr>
        <p:blipFill rotWithShape="1">
          <a:blip r:embed="rId3"/>
          <a:srcRect l="3057" t="-3785" r="9876" b="-3785"/>
          <a:stretch/>
        </p:blipFill>
        <p:spPr>
          <a:xfrm>
            <a:off x="4702175" y="0"/>
            <a:ext cx="7489825" cy="6858000"/>
          </a:xfrm>
          <a:solidFill>
            <a:schemeClr val="bg1"/>
          </a:solidFill>
        </p:spPr>
      </p:pic>
    </p:spTree>
    <p:extLst>
      <p:ext uri="{BB962C8B-B14F-4D97-AF65-F5344CB8AC3E}">
        <p14:creationId xmlns:p14="http://schemas.microsoft.com/office/powerpoint/2010/main" val="213799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1" descr="Ein Bild, das Text, Buch, Regal, gefüttert enthält.&#10;&#10;Automatisch generierte Beschreibung">
            <a:extLst>
              <a:ext uri="{FF2B5EF4-FFF2-40B4-BE49-F238E27FC236}">
                <a16:creationId xmlns:a16="http://schemas.microsoft.com/office/drawing/2014/main" id="{1B85EF16-F4BC-8E7B-097E-A46151DC8062}"/>
              </a:ext>
            </a:extLst>
          </p:cNvPr>
          <p:cNvPicPr>
            <a:picLocks noGrp="1" noChangeAspect="1"/>
          </p:cNvPicPr>
          <p:nvPr>
            <p:ph type="pic" sz="quarter" idx="10"/>
          </p:nvPr>
        </p:nvPicPr>
        <p:blipFill>
          <a:blip r:embed="rId2"/>
          <a:srcRect t="33" b="33"/>
          <a:stretch>
            <a:fillRect/>
          </a:stretch>
        </p:blipFill>
        <p:spPr/>
      </p:pic>
      <p:sp>
        <p:nvSpPr>
          <p:cNvPr id="4" name="Рамка 3"/>
          <p:cNvSpPr/>
          <p:nvPr/>
        </p:nvSpPr>
        <p:spPr>
          <a:xfrm>
            <a:off x="239350" y="260648"/>
            <a:ext cx="11713301" cy="6336704"/>
          </a:xfrm>
          <a:prstGeom prst="frame">
            <a:avLst>
              <a:gd name="adj1" fmla="val 0"/>
            </a:avLst>
          </a:prstGeom>
          <a:solidFill>
            <a:schemeClr val="bg1"/>
          </a:solidFill>
          <a:ln w="3175" cap="rnd">
            <a:solidFill>
              <a:schemeClr val="bg1">
                <a:alpha val="4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grpSp>
        <p:nvGrpSpPr>
          <p:cNvPr id="2" name="Группа 1"/>
          <p:cNvGrpSpPr/>
          <p:nvPr/>
        </p:nvGrpSpPr>
        <p:grpSpPr>
          <a:xfrm>
            <a:off x="635116" y="4614731"/>
            <a:ext cx="9505056" cy="1408630"/>
            <a:chOff x="467544" y="3291830"/>
            <a:chExt cx="7128792" cy="1056472"/>
          </a:xfrm>
        </p:grpSpPr>
        <p:sp>
          <p:nvSpPr>
            <p:cNvPr id="5" name="Прямоугольник 4"/>
            <p:cNvSpPr/>
            <p:nvPr/>
          </p:nvSpPr>
          <p:spPr>
            <a:xfrm>
              <a:off x="467544" y="3291830"/>
              <a:ext cx="7128792" cy="1056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6" name="TextBox 5"/>
            <p:cNvSpPr txBox="1"/>
            <p:nvPr/>
          </p:nvSpPr>
          <p:spPr>
            <a:xfrm>
              <a:off x="545333" y="3750633"/>
              <a:ext cx="6834979" cy="503695"/>
            </a:xfrm>
            <a:prstGeom prst="rect">
              <a:avLst/>
            </a:prstGeom>
            <a:noFill/>
          </p:spPr>
          <p:txBody>
            <a:bodyPr wrap="square" rtlCol="0">
              <a:spAutoFit/>
            </a:bodyPr>
            <a:lstStyle/>
            <a:p>
              <a:pPr defTabSz="914377">
                <a:lnSpc>
                  <a:spcPct val="150000"/>
                </a:lnSpc>
                <a:buClrTx/>
              </a:pPr>
              <a:r>
                <a:rPr lang="en-GB" sz="867" kern="1200" dirty="0">
                  <a:solidFill>
                    <a:srgbClr val="FFFFFF"/>
                  </a:solidFill>
                  <a:latin typeface="Open Sans" charset="0"/>
                  <a:ea typeface="Open Sans" charset="0"/>
                  <a:cs typeface="Open Sans" charset="0"/>
                </a:rPr>
                <a:t>A Persistent Volume (PV) is a piece of storage in the cluster that has been provisioned by an administrator or dynamically provisioned using Storage Classes. It is a resource in the cluster just like a node is a cluster resource. PVs are volume plugins like Volumes, but have a lifecycle independent of any individual Pod that uses the PV. This API object captures the details of the implementation of the storage, be that NFS, iSCSI, or a cloud-provider-specific storage system.</a:t>
              </a:r>
              <a:endParaRPr lang="ru-RU" sz="867" kern="1200" dirty="0">
                <a:solidFill>
                  <a:srgbClr val="FFFFFF"/>
                </a:solidFill>
                <a:latin typeface="Open Sans" charset="0"/>
                <a:ea typeface="Open Sans" charset="0"/>
                <a:cs typeface="Open Sans" charset="0"/>
              </a:endParaRPr>
            </a:p>
          </p:txBody>
        </p:sp>
        <p:sp>
          <p:nvSpPr>
            <p:cNvPr id="7" name="TextBox 6"/>
            <p:cNvSpPr txBox="1"/>
            <p:nvPr/>
          </p:nvSpPr>
          <p:spPr>
            <a:xfrm>
              <a:off x="545333" y="3435846"/>
              <a:ext cx="689131"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Definition</a:t>
              </a:r>
              <a:endParaRPr lang="ru-RU" sz="1733"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554453" y="362013"/>
              <a:ext cx="322444"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2629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descr="Ein Bild, das Text, Frachtcontainer, Outdoorobjekt enthält.&#10;&#10;Automatisch generierte Beschreibung">
            <a:extLst>
              <a:ext uri="{FF2B5EF4-FFF2-40B4-BE49-F238E27FC236}">
                <a16:creationId xmlns:a16="http://schemas.microsoft.com/office/drawing/2014/main" id="{7ABF8898-CDDF-93A7-D221-C262577BB2EB}"/>
              </a:ext>
            </a:extLst>
          </p:cNvPr>
          <p:cNvPicPr>
            <a:picLocks noGrp="1" noChangeAspect="1"/>
          </p:cNvPicPr>
          <p:nvPr>
            <p:ph type="pic" sz="quarter" idx="13"/>
          </p:nvPr>
        </p:nvPicPr>
        <p:blipFill>
          <a:blip r:embed="rId2"/>
          <a:srcRect t="862" b="862"/>
          <a:stretch>
            <a:fillRect/>
          </a:stretch>
        </p:blipFill>
        <p:spPr>
          <a:xfrm>
            <a:off x="696913" y="741363"/>
            <a:ext cx="5111750" cy="3359150"/>
          </a:xfrm>
        </p:spPr>
      </p:pic>
      <p:pic>
        <p:nvPicPr>
          <p:cNvPr id="22" name="Bildplatzhalter 21" descr="Ein Bild, das Essen, Gericht enthält.&#10;&#10;Automatisch generierte Beschreibung">
            <a:extLst>
              <a:ext uri="{FF2B5EF4-FFF2-40B4-BE49-F238E27FC236}">
                <a16:creationId xmlns:a16="http://schemas.microsoft.com/office/drawing/2014/main" id="{37E960D7-076C-2F51-F7DB-07AC4FB814CD}"/>
              </a:ext>
            </a:extLst>
          </p:cNvPr>
          <p:cNvPicPr>
            <a:picLocks noGrp="1" noChangeAspect="1"/>
          </p:cNvPicPr>
          <p:nvPr>
            <p:ph type="pic" sz="quarter" idx="14"/>
          </p:nvPr>
        </p:nvPicPr>
        <p:blipFill rotWithShape="1">
          <a:blip r:embed="rId3"/>
          <a:srcRect l="25118" t="616" r="161" b="1148"/>
          <a:stretch/>
        </p:blipFill>
        <p:spPr>
          <a:xfrm>
            <a:off x="6000750" y="2565400"/>
            <a:ext cx="5110163" cy="3359150"/>
          </a:xfrm>
        </p:spPr>
      </p:pic>
      <p:grpSp>
        <p:nvGrpSpPr>
          <p:cNvPr id="20" name="Группа 19"/>
          <p:cNvGrpSpPr/>
          <p:nvPr/>
        </p:nvGrpSpPr>
        <p:grpSpPr>
          <a:xfrm>
            <a:off x="6192011" y="1221813"/>
            <a:ext cx="3936437" cy="852349"/>
            <a:chOff x="4644008" y="916359"/>
            <a:chExt cx="2952328" cy="639262"/>
          </a:xfrm>
        </p:grpSpPr>
        <p:sp>
          <p:nvSpPr>
            <p:cNvPr id="6" name="TextBox 5"/>
            <p:cNvSpPr txBox="1"/>
            <p:nvPr/>
          </p:nvSpPr>
          <p:spPr>
            <a:xfrm>
              <a:off x="4644008" y="1224136"/>
              <a:ext cx="2952328"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Recherchieren Sie wie genau sich Persistent </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von normalen herkömmlichen </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unterscheiden.</a:t>
              </a:r>
            </a:p>
          </p:txBody>
        </p:sp>
        <p:sp>
          <p:nvSpPr>
            <p:cNvPr id="7" name="TextBox 6"/>
            <p:cNvSpPr txBox="1"/>
            <p:nvPr/>
          </p:nvSpPr>
          <p:spPr>
            <a:xfrm>
              <a:off x="4644008" y="916359"/>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2</a:t>
              </a:r>
              <a:endParaRPr lang="ru-RU" sz="1867" kern="1200" dirty="0">
                <a:solidFill>
                  <a:srgbClr val="383838"/>
                </a:solidFill>
                <a:latin typeface="Bebas Neue" charset="0"/>
                <a:ea typeface="Bebas Neue" charset="0"/>
                <a:cs typeface="Bebas Neue" charset="0"/>
              </a:endParaRPr>
            </a:p>
          </p:txBody>
        </p:sp>
      </p:grpSp>
      <p:grpSp>
        <p:nvGrpSpPr>
          <p:cNvPr id="19" name="Группа 18"/>
          <p:cNvGrpSpPr/>
          <p:nvPr/>
        </p:nvGrpSpPr>
        <p:grpSpPr>
          <a:xfrm>
            <a:off x="815414" y="4581129"/>
            <a:ext cx="3936437" cy="1037016"/>
            <a:chOff x="611560" y="3435846"/>
            <a:chExt cx="2952328" cy="777762"/>
          </a:xfrm>
        </p:grpSpPr>
        <p:sp>
          <p:nvSpPr>
            <p:cNvPr id="8" name="TextBox 7"/>
            <p:cNvSpPr txBox="1"/>
            <p:nvPr/>
          </p:nvSpPr>
          <p:spPr>
            <a:xfrm>
              <a:off x="611560" y="3743623"/>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Recherchieren Sie wie genau Persistent Volumens existieren und wie Sie verwendet werden können. Gehen Sie ins besondere darauf ein wie genau Sie Anwendung im „echten“ Anwendungsfall haben.</a:t>
              </a:r>
            </a:p>
          </p:txBody>
        </p:sp>
        <p:sp>
          <p:nvSpPr>
            <p:cNvPr id="9" name="TextBox 8"/>
            <p:cNvSpPr txBox="1"/>
            <p:nvPr/>
          </p:nvSpPr>
          <p:spPr>
            <a:xfrm>
              <a:off x="611560" y="3435846"/>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1</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5420785" y="3525011"/>
            <a:ext cx="966391" cy="966391"/>
            <a:chOff x="4065588" y="2643758"/>
            <a:chExt cx="724793" cy="724793"/>
          </a:xfrm>
        </p:grpSpPr>
        <p:sp>
          <p:nvSpPr>
            <p:cNvPr id="5" name="Овал 4"/>
            <p:cNvSpPr/>
            <p:nvPr/>
          </p:nvSpPr>
          <p:spPr>
            <a:xfrm>
              <a:off x="4065588" y="2643758"/>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0" name="Группа 9"/>
            <p:cNvGrpSpPr/>
            <p:nvPr/>
          </p:nvGrpSpPr>
          <p:grpSpPr>
            <a:xfrm>
              <a:off x="4268167" y="2824322"/>
              <a:ext cx="319634" cy="343606"/>
              <a:chOff x="3173295" y="3583792"/>
              <a:chExt cx="382962" cy="411684"/>
            </a:xfrm>
            <a:solidFill>
              <a:schemeClr val="bg1"/>
            </a:solidFill>
          </p:grpSpPr>
          <p:sp>
            <p:nvSpPr>
              <p:cNvPr id="11"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54453" y="362013"/>
              <a:ext cx="322444"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111</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585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3406702"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lvl="0" defTabSz="914377">
              <a:buClrTx/>
              <a:defRPr/>
            </a:pPr>
            <a:r>
              <a:rPr lang="de-DE" sz="2400" kern="1200" dirty="0">
                <a:solidFill>
                  <a:srgbClr val="383838"/>
                </a:solidFill>
                <a:latin typeface="Bebas Neue" charset="0"/>
                <a:ea typeface="Bebas Neue" charset="0"/>
                <a:cs typeface="Bebas Neue" charset="0"/>
              </a:rPr>
              <a:t>Einführung in </a:t>
            </a:r>
            <a:r>
              <a:rPr lang="de-DE" sz="2400" kern="1200" dirty="0" err="1">
                <a:solidFill>
                  <a:srgbClr val="383838"/>
                </a:solidFill>
                <a:latin typeface="Bebas Neue" charset="0"/>
                <a:ea typeface="Bebas Neue" charset="0"/>
                <a:cs typeface="Bebas Neue" charset="0"/>
              </a:rPr>
              <a:t>Kubernetes</a:t>
            </a:r>
            <a:r>
              <a:rPr lang="de-DE" sz="2400" kern="1200" dirty="0">
                <a:solidFill>
                  <a:srgbClr val="383838"/>
                </a:solidFill>
                <a:latin typeface="Bebas Neue" charset="0"/>
                <a:ea typeface="Bebas Neue" charset="0"/>
                <a:cs typeface="Bebas Neue" charset="0"/>
              </a:rPr>
              <a:t> Tag 1</a:t>
            </a: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9493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werden zur Entwicklung von Software benutzt. Es ist mit Containern möglich ganze Software Projekte und oder Infrastrukturen lokal zu starten und daran zu entwickeln.  Dies ist ein großer Vorteil bezüglich Geschwindigkeit und Sicherheit.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2357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Bereitstellung</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Sie erlauben ein genaues Abbild der gesamten Entwicklungsumgebung mit allen Abhängigkeiten. Somit ist es möglich einen Container in einer anderen Umgebung zu starten ohne das sich der Container vom lokalem System unterscheidet.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231251" y="761107"/>
            <a:ext cx="1863011"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Cotaineren</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deren Vorteile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68792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2</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kann unabhängig von anderen Entwicklungsteilnehmer entwickelt werden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68792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4</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Offline Entwicklung und Lokale Teststände sind möglich</a:t>
              </a: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2302188" y="2090388"/>
              <a:ext cx="68792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1</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Infrastruktur kann komplett lokal abgebildet werden.</a:t>
              </a: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2062379" y="3266528"/>
              <a:ext cx="68792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Änderungen laufen auf allen System unabhängig vom Systemtyp</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p:cNvGrpSpPr/>
          <p:nvPr/>
        </p:nvGrpSpPr>
        <p:grpSpPr>
          <a:xfrm>
            <a:off x="4323081" y="2333265"/>
            <a:ext cx="3940387" cy="3706855"/>
            <a:chOff x="2952750" y="1471930"/>
            <a:chExt cx="3375025" cy="3175000"/>
          </a:xfrm>
        </p:grpSpPr>
        <p:sp>
          <p:nvSpPr>
            <p:cNvPr id="2" name="Freeform 7"/>
            <p:cNvSpPr>
              <a:spLocks noChangeArrowheads="1"/>
            </p:cNvSpPr>
            <p:nvPr/>
          </p:nvSpPr>
          <p:spPr bwMode="auto">
            <a:xfrm>
              <a:off x="4416425" y="2699068"/>
              <a:ext cx="441325" cy="414337"/>
            </a:xfrm>
            <a:custGeom>
              <a:avLst/>
              <a:gdLst>
                <a:gd name="T0" fmla="*/ 0 w 1224"/>
                <a:gd name="T1" fmla="*/ 66 h 1149"/>
                <a:gd name="T2" fmla="*/ 0 w 1224"/>
                <a:gd name="T3" fmla="*/ 66 h 1149"/>
                <a:gd name="T4" fmla="*/ 601 w 1224"/>
                <a:gd name="T5" fmla="*/ 1148 h 1149"/>
                <a:gd name="T6" fmla="*/ 1223 w 1224"/>
                <a:gd name="T7" fmla="*/ 77 h 1149"/>
                <a:gd name="T8" fmla="*/ 568 w 1224"/>
                <a:gd name="T9" fmla="*/ 0 h 1149"/>
                <a:gd name="T10" fmla="*/ 0 w 1224"/>
                <a:gd name="T11" fmla="*/ 66 h 1149"/>
              </a:gdLst>
              <a:ahLst/>
              <a:cxnLst>
                <a:cxn ang="0">
                  <a:pos x="T0" y="T1"/>
                </a:cxn>
                <a:cxn ang="0">
                  <a:pos x="T2" y="T3"/>
                </a:cxn>
                <a:cxn ang="0">
                  <a:pos x="T4" y="T5"/>
                </a:cxn>
                <a:cxn ang="0">
                  <a:pos x="T6" y="T7"/>
                </a:cxn>
                <a:cxn ang="0">
                  <a:pos x="T8" y="T9"/>
                </a:cxn>
                <a:cxn ang="0">
                  <a:pos x="T10" y="T11"/>
                </a:cxn>
              </a:cxnLst>
              <a:rect l="0" t="0" r="r" b="b"/>
              <a:pathLst>
                <a:path w="1224" h="1149">
                  <a:moveTo>
                    <a:pt x="0" y="66"/>
                  </a:moveTo>
                  <a:lnTo>
                    <a:pt x="0" y="66"/>
                  </a:lnTo>
                  <a:cubicBezTo>
                    <a:pt x="120" y="471"/>
                    <a:pt x="328" y="842"/>
                    <a:pt x="601" y="1148"/>
                  </a:cubicBezTo>
                  <a:cubicBezTo>
                    <a:pt x="885" y="853"/>
                    <a:pt x="1103" y="481"/>
                    <a:pt x="1223" y="77"/>
                  </a:cubicBezTo>
                  <a:cubicBezTo>
                    <a:pt x="1016" y="33"/>
                    <a:pt x="797" y="0"/>
                    <a:pt x="568" y="0"/>
                  </a:cubicBezTo>
                  <a:cubicBezTo>
                    <a:pt x="383" y="0"/>
                    <a:pt x="186" y="22"/>
                    <a:pt x="0" y="66"/>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 name="Freeform 8"/>
            <p:cNvSpPr>
              <a:spLocks noChangeArrowheads="1"/>
            </p:cNvSpPr>
            <p:nvPr/>
          </p:nvSpPr>
          <p:spPr bwMode="auto">
            <a:xfrm>
              <a:off x="2952750" y="1471930"/>
              <a:ext cx="1692275" cy="1920875"/>
            </a:xfrm>
            <a:custGeom>
              <a:avLst/>
              <a:gdLst>
                <a:gd name="T0" fmla="*/ 4066 w 4700"/>
                <a:gd name="T1" fmla="*/ 3475 h 5334"/>
                <a:gd name="T2" fmla="*/ 4066 w 4700"/>
                <a:gd name="T3" fmla="*/ 3475 h 5334"/>
                <a:gd name="T4" fmla="*/ 3968 w 4700"/>
                <a:gd name="T5" fmla="*/ 2743 h 5334"/>
                <a:gd name="T6" fmla="*/ 4699 w 4700"/>
                <a:gd name="T7" fmla="*/ 886 h 5334"/>
                <a:gd name="T8" fmla="*/ 2700 w 4700"/>
                <a:gd name="T9" fmla="*/ 0 h 5334"/>
                <a:gd name="T10" fmla="*/ 0 w 4700"/>
                <a:gd name="T11" fmla="*/ 2711 h 5334"/>
                <a:gd name="T12" fmla="*/ 2044 w 4700"/>
                <a:gd name="T13" fmla="*/ 5333 h 5334"/>
                <a:gd name="T14" fmla="*/ 4066 w 4700"/>
                <a:gd name="T15" fmla="*/ 3475 h 5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0" h="5334">
                  <a:moveTo>
                    <a:pt x="4066" y="3475"/>
                  </a:moveTo>
                  <a:lnTo>
                    <a:pt x="4066" y="3475"/>
                  </a:lnTo>
                  <a:cubicBezTo>
                    <a:pt x="4001" y="3235"/>
                    <a:pt x="3968" y="2994"/>
                    <a:pt x="3968" y="2743"/>
                  </a:cubicBezTo>
                  <a:cubicBezTo>
                    <a:pt x="3968" y="2022"/>
                    <a:pt x="4252" y="1367"/>
                    <a:pt x="4699" y="886"/>
                  </a:cubicBezTo>
                  <a:cubicBezTo>
                    <a:pt x="4208" y="339"/>
                    <a:pt x="3498" y="0"/>
                    <a:pt x="2700" y="0"/>
                  </a:cubicBezTo>
                  <a:cubicBezTo>
                    <a:pt x="1214" y="0"/>
                    <a:pt x="0" y="1214"/>
                    <a:pt x="0" y="2711"/>
                  </a:cubicBezTo>
                  <a:cubicBezTo>
                    <a:pt x="0" y="3978"/>
                    <a:pt x="875" y="5038"/>
                    <a:pt x="2044" y="5333"/>
                  </a:cubicBezTo>
                  <a:cubicBezTo>
                    <a:pt x="2329" y="4393"/>
                    <a:pt x="3104" y="3683"/>
                    <a:pt x="4066" y="3475"/>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 name="Freeform 9"/>
            <p:cNvSpPr>
              <a:spLocks noChangeArrowheads="1"/>
            </p:cNvSpPr>
            <p:nvPr/>
          </p:nvSpPr>
          <p:spPr bwMode="auto">
            <a:xfrm>
              <a:off x="4643438" y="1483043"/>
              <a:ext cx="1684337" cy="1928812"/>
            </a:xfrm>
            <a:custGeom>
              <a:avLst/>
              <a:gdLst>
                <a:gd name="T0" fmla="*/ 4678 w 4679"/>
                <a:gd name="T1" fmla="*/ 2710 h 5356"/>
                <a:gd name="T2" fmla="*/ 4678 w 4679"/>
                <a:gd name="T3" fmla="*/ 2710 h 5356"/>
                <a:gd name="T4" fmla="*/ 1978 w 4679"/>
                <a:gd name="T5" fmla="*/ 0 h 5356"/>
                <a:gd name="T6" fmla="*/ 0 w 4679"/>
                <a:gd name="T7" fmla="*/ 853 h 5356"/>
                <a:gd name="T8" fmla="*/ 711 w 4679"/>
                <a:gd name="T9" fmla="*/ 2678 h 5356"/>
                <a:gd name="T10" fmla="*/ 590 w 4679"/>
                <a:gd name="T11" fmla="*/ 3453 h 5356"/>
                <a:gd name="T12" fmla="*/ 2547 w 4679"/>
                <a:gd name="T13" fmla="*/ 5355 h 5356"/>
                <a:gd name="T14" fmla="*/ 4678 w 4679"/>
                <a:gd name="T15" fmla="*/ 2710 h 5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9" h="5356">
                  <a:moveTo>
                    <a:pt x="4678" y="2710"/>
                  </a:moveTo>
                  <a:lnTo>
                    <a:pt x="4678" y="2710"/>
                  </a:lnTo>
                  <a:cubicBezTo>
                    <a:pt x="4678" y="1213"/>
                    <a:pt x="3465" y="0"/>
                    <a:pt x="1978" y="0"/>
                  </a:cubicBezTo>
                  <a:cubicBezTo>
                    <a:pt x="1202" y="0"/>
                    <a:pt x="503" y="328"/>
                    <a:pt x="0" y="853"/>
                  </a:cubicBezTo>
                  <a:cubicBezTo>
                    <a:pt x="437" y="1334"/>
                    <a:pt x="711" y="1967"/>
                    <a:pt x="711" y="2678"/>
                  </a:cubicBezTo>
                  <a:cubicBezTo>
                    <a:pt x="711" y="2950"/>
                    <a:pt x="667" y="3212"/>
                    <a:pt x="590" y="3453"/>
                  </a:cubicBezTo>
                  <a:cubicBezTo>
                    <a:pt x="1530" y="3693"/>
                    <a:pt x="2284" y="4415"/>
                    <a:pt x="2547" y="5355"/>
                  </a:cubicBezTo>
                  <a:cubicBezTo>
                    <a:pt x="3760" y="5092"/>
                    <a:pt x="4678" y="4010"/>
                    <a:pt x="4678" y="271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Freeform 10"/>
            <p:cNvSpPr>
              <a:spLocks noChangeArrowheads="1"/>
            </p:cNvSpPr>
            <p:nvPr/>
          </p:nvSpPr>
          <p:spPr bwMode="auto">
            <a:xfrm>
              <a:off x="3648075" y="3111818"/>
              <a:ext cx="1947863" cy="1535112"/>
            </a:xfrm>
            <a:custGeom>
              <a:avLst/>
              <a:gdLst>
                <a:gd name="T0" fmla="*/ 2732 w 5410"/>
                <a:gd name="T1" fmla="*/ 0 h 4264"/>
                <a:gd name="T2" fmla="*/ 2732 w 5410"/>
                <a:gd name="T3" fmla="*/ 0 h 4264"/>
                <a:gd name="T4" fmla="*/ 765 w 5410"/>
                <a:gd name="T5" fmla="*/ 853 h 4264"/>
                <a:gd name="T6" fmla="*/ 109 w 5410"/>
                <a:gd name="T7" fmla="*/ 776 h 4264"/>
                <a:gd name="T8" fmla="*/ 0 w 5410"/>
                <a:gd name="T9" fmla="*/ 1563 h 4264"/>
                <a:gd name="T10" fmla="*/ 2699 w 5410"/>
                <a:gd name="T11" fmla="*/ 4263 h 4264"/>
                <a:gd name="T12" fmla="*/ 5409 w 5410"/>
                <a:gd name="T13" fmla="*/ 1563 h 4264"/>
                <a:gd name="T14" fmla="*/ 5311 w 5410"/>
                <a:gd name="T15" fmla="*/ 831 h 4264"/>
                <a:gd name="T16" fmla="*/ 4742 w 5410"/>
                <a:gd name="T17" fmla="*/ 885 h 4264"/>
                <a:gd name="T18" fmla="*/ 2732 w 5410"/>
                <a:gd name="T19" fmla="*/ 0 h 4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0" h="4264">
                  <a:moveTo>
                    <a:pt x="2732" y="0"/>
                  </a:moveTo>
                  <a:lnTo>
                    <a:pt x="2732" y="0"/>
                  </a:lnTo>
                  <a:cubicBezTo>
                    <a:pt x="2241" y="525"/>
                    <a:pt x="1541" y="853"/>
                    <a:pt x="765" y="853"/>
                  </a:cubicBezTo>
                  <a:cubicBezTo>
                    <a:pt x="546" y="853"/>
                    <a:pt x="328" y="831"/>
                    <a:pt x="109" y="776"/>
                  </a:cubicBezTo>
                  <a:cubicBezTo>
                    <a:pt x="44" y="1028"/>
                    <a:pt x="0" y="1290"/>
                    <a:pt x="0" y="1563"/>
                  </a:cubicBezTo>
                  <a:cubicBezTo>
                    <a:pt x="0" y="3049"/>
                    <a:pt x="1213" y="4263"/>
                    <a:pt x="2699" y="4263"/>
                  </a:cubicBezTo>
                  <a:cubicBezTo>
                    <a:pt x="4196" y="4263"/>
                    <a:pt x="5409" y="3049"/>
                    <a:pt x="5409" y="1563"/>
                  </a:cubicBezTo>
                  <a:cubicBezTo>
                    <a:pt x="5409" y="1301"/>
                    <a:pt x="5376" y="1060"/>
                    <a:pt x="5311" y="831"/>
                  </a:cubicBezTo>
                  <a:cubicBezTo>
                    <a:pt x="5125" y="863"/>
                    <a:pt x="4939" y="885"/>
                    <a:pt x="4742" y="885"/>
                  </a:cubicBezTo>
                  <a:cubicBezTo>
                    <a:pt x="3945" y="885"/>
                    <a:pt x="3234" y="547"/>
                    <a:pt x="2732" y="0"/>
                  </a:cubicBezTo>
                </a:path>
              </a:pathLst>
            </a:custGeom>
            <a:solidFill>
              <a:schemeClr val="accent5"/>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 Box 11"/>
            <p:cNvSpPr txBox="1">
              <a:spLocks noChangeArrowheads="1"/>
            </p:cNvSpPr>
            <p:nvPr/>
          </p:nvSpPr>
          <p:spPr bwMode="auto">
            <a:xfrm>
              <a:off x="3594100" y="2049780"/>
              <a:ext cx="5461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sp>
          <p:nvSpPr>
            <p:cNvPr id="7" name="Text Box 12"/>
            <p:cNvSpPr txBox="1">
              <a:spLocks noChangeArrowheads="1"/>
            </p:cNvSpPr>
            <p:nvPr/>
          </p:nvSpPr>
          <p:spPr bwMode="auto">
            <a:xfrm>
              <a:off x="5324475" y="2049780"/>
              <a:ext cx="506414"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02</a:t>
              </a:r>
            </a:p>
          </p:txBody>
        </p:sp>
        <p:sp>
          <p:nvSpPr>
            <p:cNvPr id="8" name="Text Box 13"/>
            <p:cNvSpPr txBox="1">
              <a:spLocks noChangeArrowheads="1"/>
            </p:cNvSpPr>
            <p:nvPr/>
          </p:nvSpPr>
          <p:spPr bwMode="auto">
            <a:xfrm>
              <a:off x="4427538" y="3619818"/>
              <a:ext cx="479742"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03</a:t>
              </a:r>
            </a:p>
          </p:txBody>
        </p:sp>
      </p:grpSp>
      <p:sp>
        <p:nvSpPr>
          <p:cNvPr id="9" name="TextBox 8"/>
          <p:cNvSpPr txBox="1"/>
          <p:nvPr/>
        </p:nvSpPr>
        <p:spPr>
          <a:xfrm>
            <a:off x="5185489" y="860476"/>
            <a:ext cx="2186817"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Bereitstellung</a:t>
            </a:r>
          </a:p>
        </p:txBody>
      </p:sp>
      <p:sp>
        <p:nvSpPr>
          <p:cNvPr id="10" name="TextBox 9"/>
          <p:cNvSpPr txBox="1"/>
          <p:nvPr/>
        </p:nvSpPr>
        <p:spPr>
          <a:xfrm>
            <a:off x="5091166" y="1341232"/>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Mit</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Containern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deren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Vorteile</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26" name="Группа 25"/>
          <p:cNvGrpSpPr/>
          <p:nvPr/>
        </p:nvGrpSpPr>
        <p:grpSpPr>
          <a:xfrm>
            <a:off x="8638117" y="2844926"/>
            <a:ext cx="2436283" cy="562058"/>
            <a:chOff x="6478588" y="2133696"/>
            <a:chExt cx="1827212" cy="421544"/>
          </a:xfrm>
        </p:grpSpPr>
        <p:sp>
          <p:nvSpPr>
            <p:cNvPr id="12" name="Text Box 10"/>
            <p:cNvSpPr txBox="1">
              <a:spLocks noChangeArrowheads="1"/>
            </p:cNvSpPr>
            <p:nvPr/>
          </p:nvSpPr>
          <p:spPr bwMode="auto">
            <a:xfrm>
              <a:off x="6478588" y="2133696"/>
              <a:ext cx="119943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133" b="0" i="0" u="none" strike="noStrike" kern="1200" cap="none" spc="0" normalizeH="0" baseline="0" noProof="0" dirty="0" err="1">
                  <a:ln>
                    <a:noFill/>
                  </a:ln>
                  <a:solidFill>
                    <a:srgbClr val="393939"/>
                  </a:solidFill>
                  <a:effectLst/>
                  <a:uLnTx/>
                  <a:uFillTx/>
                  <a:latin typeface="Bebas Neue" charset="0"/>
                  <a:ea typeface="Bebas Neue" charset="0"/>
                  <a:cs typeface="Bebas Neue" charset="0"/>
                  <a:sym typeface="Arial"/>
                </a:rPr>
                <a:t>Geschwindigkeit</a:t>
              </a:r>
              <a:endParaRPr kumimoji="0" lang="ru-RU" altLang="ru-RU" sz="2133" b="0" i="0" u="none" strike="noStrike" kern="1200" cap="none" spc="0" normalizeH="0" baseline="0" noProof="0" dirty="0">
                <a:ln>
                  <a:noFill/>
                </a:ln>
                <a:solidFill>
                  <a:srgbClr val="393939"/>
                </a:solidFill>
                <a:effectLst/>
                <a:uLnTx/>
                <a:uFillTx/>
                <a:latin typeface="Bebas Neue" charset="0"/>
                <a:ea typeface="Bebas Neue" charset="0"/>
                <a:cs typeface="Bebas Neue" charset="0"/>
                <a:sym typeface="Arial"/>
              </a:endParaRPr>
            </a:p>
          </p:txBody>
        </p:sp>
        <p:sp>
          <p:nvSpPr>
            <p:cNvPr id="15" name="Text Box 13"/>
            <p:cNvSpPr txBox="1">
              <a:spLocks noChangeArrowheads="1"/>
            </p:cNvSpPr>
            <p:nvPr/>
          </p:nvSpPr>
          <p:spPr bwMode="auto">
            <a:xfrm>
              <a:off x="6478588" y="2445703"/>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Geschwindigkeit ist ein großer Bestandteil der Bereitstellung von Software. Container lassen sich schnell starten und stoppen.</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14" name="Группа 13"/>
          <p:cNvGrpSpPr/>
          <p:nvPr/>
        </p:nvGrpSpPr>
        <p:grpSpPr>
          <a:xfrm>
            <a:off x="2698600" y="4731262"/>
            <a:ext cx="2436283" cy="562058"/>
            <a:chOff x="2023950" y="3548449"/>
            <a:chExt cx="1827212" cy="421544"/>
          </a:xfrm>
        </p:grpSpPr>
        <p:sp>
          <p:nvSpPr>
            <p:cNvPr id="17" name="Text Box 10"/>
            <p:cNvSpPr txBox="1">
              <a:spLocks noChangeArrowheads="1"/>
            </p:cNvSpPr>
            <p:nvPr/>
          </p:nvSpPr>
          <p:spPr bwMode="auto">
            <a:xfrm>
              <a:off x="2023950" y="3548449"/>
              <a:ext cx="122419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133" b="0" i="0" u="none" strike="noStrike" kern="1200" cap="none" spc="0" normalizeH="0" baseline="0" noProof="0" dirty="0" err="1">
                  <a:ln>
                    <a:noFill/>
                  </a:ln>
                  <a:solidFill>
                    <a:srgbClr val="393939"/>
                  </a:solidFill>
                  <a:effectLst/>
                  <a:uLnTx/>
                  <a:uFillTx/>
                  <a:latin typeface="Bebas Neue" charset="0"/>
                  <a:ea typeface="Bebas Neue" charset="0"/>
                  <a:cs typeface="Bebas Neue" charset="0"/>
                  <a:sym typeface="Arial"/>
                </a:rPr>
                <a:t>Unabhängikeit</a:t>
              </a:r>
              <a:endParaRPr kumimoji="0" lang="ru-RU" altLang="ru-RU" sz="2133" b="0" i="0" u="none" strike="noStrike" kern="1200" cap="none" spc="0" normalizeH="0" baseline="0" noProof="0" dirty="0">
                <a:ln>
                  <a:noFill/>
                </a:ln>
                <a:solidFill>
                  <a:srgbClr val="393939"/>
                </a:solidFill>
                <a:effectLst/>
                <a:uLnTx/>
                <a:uFillTx/>
                <a:latin typeface="Bebas Neue" charset="0"/>
                <a:ea typeface="Bebas Neue" charset="0"/>
                <a:cs typeface="Bebas Neue" charset="0"/>
                <a:sym typeface="Arial"/>
              </a:endParaRPr>
            </a:p>
          </p:txBody>
        </p:sp>
        <p:sp>
          <p:nvSpPr>
            <p:cNvPr id="18" name="Text Box 13"/>
            <p:cNvSpPr txBox="1">
              <a:spLocks noChangeArrowheads="1"/>
            </p:cNvSpPr>
            <p:nvPr/>
          </p:nvSpPr>
          <p:spPr bwMode="auto">
            <a:xfrm>
              <a:off x="2023950" y="3860456"/>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Alle Container laufen unabhängig von einander, dies erlaubt das Abbilden Komplizierter Infrastruktur</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13" name="Группа 12"/>
          <p:cNvGrpSpPr/>
          <p:nvPr/>
        </p:nvGrpSpPr>
        <p:grpSpPr>
          <a:xfrm>
            <a:off x="1699965" y="3022976"/>
            <a:ext cx="2436283" cy="562058"/>
            <a:chOff x="1274974" y="2267233"/>
            <a:chExt cx="1827212" cy="421544"/>
          </a:xfrm>
        </p:grpSpPr>
        <p:sp>
          <p:nvSpPr>
            <p:cNvPr id="20" name="Text Box 10"/>
            <p:cNvSpPr txBox="1">
              <a:spLocks noChangeArrowheads="1"/>
            </p:cNvSpPr>
            <p:nvPr/>
          </p:nvSpPr>
          <p:spPr bwMode="auto">
            <a:xfrm>
              <a:off x="1274974" y="2267233"/>
              <a:ext cx="82581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133" b="0" i="0" u="none" strike="noStrike" kern="1200" cap="none" spc="0" normalizeH="0" baseline="0" noProof="0" dirty="0" err="1">
                  <a:ln>
                    <a:noFill/>
                  </a:ln>
                  <a:solidFill>
                    <a:srgbClr val="393939"/>
                  </a:solidFill>
                  <a:effectLst/>
                  <a:uLnTx/>
                  <a:uFillTx/>
                  <a:latin typeface="Bebas Neue" charset="0"/>
                  <a:ea typeface="Bebas Neue" charset="0"/>
                  <a:cs typeface="Bebas Neue" charset="0"/>
                  <a:sym typeface="Arial"/>
                </a:rPr>
                <a:t>Sicherheit</a:t>
              </a:r>
              <a:endParaRPr kumimoji="0" lang="ru-RU" altLang="ru-RU" sz="2133" b="0" i="0" u="none" strike="noStrike" kern="1200" cap="none" spc="0" normalizeH="0" baseline="0" noProof="0" dirty="0">
                <a:ln>
                  <a:noFill/>
                </a:ln>
                <a:solidFill>
                  <a:srgbClr val="393939"/>
                </a:solidFill>
                <a:effectLst/>
                <a:uLnTx/>
                <a:uFillTx/>
                <a:latin typeface="Bebas Neue" charset="0"/>
                <a:ea typeface="Bebas Neue" charset="0"/>
                <a:cs typeface="Bebas Neue" charset="0"/>
                <a:sym typeface="Arial"/>
              </a:endParaRPr>
            </a:p>
          </p:txBody>
        </p:sp>
        <p:sp>
          <p:nvSpPr>
            <p:cNvPr id="21" name="Text Box 13"/>
            <p:cNvSpPr txBox="1">
              <a:spLocks noChangeArrowheads="1"/>
            </p:cNvSpPr>
            <p:nvPr/>
          </p:nvSpPr>
          <p:spPr bwMode="auto">
            <a:xfrm>
              <a:off x="1274974" y="2579240"/>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Container sind in sich geschlossen und können mit den neusten Sicherheitsstandards ausgeliefert werden</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23" name="Группа 22"/>
          <p:cNvGrpSpPr/>
          <p:nvPr/>
        </p:nvGrpSpPr>
        <p:grpSpPr>
          <a:xfrm>
            <a:off x="11319310" y="359343"/>
            <a:ext cx="603183" cy="603183"/>
            <a:chOff x="8489482" y="269507"/>
            <a:chExt cx="452387" cy="452387"/>
          </a:xfrm>
        </p:grpSpPr>
        <p:sp>
          <p:nvSpPr>
            <p:cNvPr id="24" name="Овал 2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TextBox 2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150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platzhalter 33">
            <a:extLst>
              <a:ext uri="{FF2B5EF4-FFF2-40B4-BE49-F238E27FC236}">
                <a16:creationId xmlns:a16="http://schemas.microsoft.com/office/drawing/2014/main" id="{46D9268F-058B-26B5-BFD5-90CD6A63C513}"/>
              </a:ext>
            </a:extLst>
          </p:cNvPr>
          <p:cNvPicPr>
            <a:picLocks noGrp="1" noChangeAspect="1"/>
          </p:cNvPicPr>
          <p:nvPr>
            <p:ph type="pic" sz="quarter" idx="11"/>
          </p:nvPr>
        </p:nvPicPr>
        <p:blipFill rotWithShape="1">
          <a:blip r:embed="rId3"/>
          <a:srcRect l="6328" t="16720" r="1857" b="4970"/>
          <a:stretch/>
        </p:blipFill>
        <p:spPr>
          <a:xfrm>
            <a:off x="2353901" y="359342"/>
            <a:ext cx="9643027" cy="6498657"/>
          </a:xfrm>
        </p:spPr>
      </p:pic>
      <p:grpSp>
        <p:nvGrpSpPr>
          <p:cNvPr id="2" name="Группа 1"/>
          <p:cNvGrpSpPr/>
          <p:nvPr/>
        </p:nvGrpSpPr>
        <p:grpSpPr>
          <a:xfrm>
            <a:off x="114171" y="4953159"/>
            <a:ext cx="2048960" cy="1273426"/>
            <a:chOff x="85628" y="3714868"/>
            <a:chExt cx="1536722" cy="955069"/>
          </a:xfrm>
        </p:grpSpPr>
        <p:sp>
          <p:nvSpPr>
            <p:cNvPr id="27" name="TextBox 26"/>
            <p:cNvSpPr txBox="1"/>
            <p:nvPr/>
          </p:nvSpPr>
          <p:spPr>
            <a:xfrm>
              <a:off x="85628" y="4378511"/>
              <a:ext cx="593382" cy="29142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rPr>
                <a:t>BenCoepp</a:t>
              </a:r>
              <a:endParaRPr kumimoji="0" lang="ru-RU"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endParaRPr>
            </a:p>
          </p:txBody>
        </p:sp>
        <p:sp>
          <p:nvSpPr>
            <p:cNvPr id="28" name="TextBox 27"/>
            <p:cNvSpPr txBox="1"/>
            <p:nvPr/>
          </p:nvSpPr>
          <p:spPr>
            <a:xfrm>
              <a:off x="85629" y="3714868"/>
              <a:ext cx="1536721" cy="7155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Funktionsweise</a:t>
              </a:r>
              <a:endPar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a:t>
              </a:r>
              <a:endParaRPr kumimoji="0" lang="ru-RU"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8700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114171" y="4953159"/>
            <a:ext cx="1980031" cy="1273426"/>
            <a:chOff x="85628" y="3714868"/>
            <a:chExt cx="1485023" cy="955069"/>
          </a:xfrm>
        </p:grpSpPr>
        <p:sp>
          <p:nvSpPr>
            <p:cNvPr id="27" name="TextBox 26"/>
            <p:cNvSpPr txBox="1"/>
            <p:nvPr/>
          </p:nvSpPr>
          <p:spPr>
            <a:xfrm>
              <a:off x="85628" y="4378511"/>
              <a:ext cx="593382" cy="29142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rPr>
                <a:t>BenCoepp</a:t>
              </a:r>
              <a:endParaRPr kumimoji="0" lang="ru-RU"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endParaRPr>
            </a:p>
          </p:txBody>
        </p:sp>
        <p:sp>
          <p:nvSpPr>
            <p:cNvPr id="28" name="TextBox 27"/>
            <p:cNvSpPr txBox="1"/>
            <p:nvPr/>
          </p:nvSpPr>
          <p:spPr>
            <a:xfrm>
              <a:off x="85629" y="3714868"/>
              <a:ext cx="1485022" cy="7155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Unterschiede</a:t>
              </a:r>
              <a:endPar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 / VM</a:t>
              </a:r>
              <a:endParaRPr kumimoji="0" lang="ru-RU"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6" name="Bildplatzhalter 5">
            <a:extLst>
              <a:ext uri="{FF2B5EF4-FFF2-40B4-BE49-F238E27FC236}">
                <a16:creationId xmlns:a16="http://schemas.microsoft.com/office/drawing/2014/main" id="{2929A28D-6EE6-A533-F9DC-723E1D67951F}"/>
              </a:ext>
            </a:extLst>
          </p:cNvPr>
          <p:cNvPicPr>
            <a:picLocks noGrp="1" noChangeAspect="1"/>
          </p:cNvPicPr>
          <p:nvPr>
            <p:ph type="pic" sz="quarter" idx="11"/>
          </p:nvPr>
        </p:nvPicPr>
        <p:blipFill rotWithShape="1">
          <a:blip r:embed="rId3"/>
          <a:srcRect l="-79" t="-36730" r="-1" b="-32923"/>
          <a:stretch/>
        </p:blipFill>
        <p:spPr>
          <a:xfrm>
            <a:off x="2300288" y="0"/>
            <a:ext cx="9891712" cy="6858000"/>
          </a:xfrm>
          <a:solidFill>
            <a:schemeClr val="bg1"/>
          </a:solidFill>
        </p:spPr>
      </p:pic>
    </p:spTree>
    <p:extLst>
      <p:ext uri="{BB962C8B-B14F-4D97-AF65-F5344CB8AC3E}">
        <p14:creationId xmlns:p14="http://schemas.microsoft.com/office/powerpoint/2010/main" val="42896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descr="Ein Bild, das Text, Frachtcontainer, Outdoorobjekt enthält.&#10;&#10;Automatisch generierte Beschreibung">
            <a:extLst>
              <a:ext uri="{FF2B5EF4-FFF2-40B4-BE49-F238E27FC236}">
                <a16:creationId xmlns:a16="http://schemas.microsoft.com/office/drawing/2014/main" id="{B8B2956C-96DE-25A6-04DC-B18073E84630}"/>
              </a:ext>
            </a:extLst>
          </p:cNvPr>
          <p:cNvPicPr>
            <a:picLocks noGrp="1" noChangeAspect="1"/>
          </p:cNvPicPr>
          <p:nvPr>
            <p:ph type="pic" sz="quarter" idx="13"/>
          </p:nvPr>
        </p:nvPicPr>
        <p:blipFill>
          <a:blip r:embed="rId3"/>
          <a:srcRect l="28843" r="28843"/>
          <a:stretch>
            <a:fillRect/>
          </a:stretch>
        </p:blipFill>
        <p:spPr>
          <a:xfrm>
            <a:off x="239713" y="357188"/>
            <a:ext cx="2976562" cy="4703762"/>
          </a:xfrm>
        </p:spPr>
      </p:pic>
      <p:pic>
        <p:nvPicPr>
          <p:cNvPr id="22" name="Bildplatzhalter 21">
            <a:extLst>
              <a:ext uri="{FF2B5EF4-FFF2-40B4-BE49-F238E27FC236}">
                <a16:creationId xmlns:a16="http://schemas.microsoft.com/office/drawing/2014/main" id="{2F299CCA-0646-B3BA-AF56-00AD075282CF}"/>
              </a:ext>
            </a:extLst>
          </p:cNvPr>
          <p:cNvPicPr>
            <a:picLocks noGrp="1" noChangeAspect="1"/>
          </p:cNvPicPr>
          <p:nvPr>
            <p:ph type="pic" sz="quarter" idx="14"/>
          </p:nvPr>
        </p:nvPicPr>
        <p:blipFill rotWithShape="1">
          <a:blip r:embed="rId4"/>
          <a:srcRect l="42487" t="-3745" r="14419" b="-7933"/>
          <a:stretch/>
        </p:blipFill>
        <p:spPr>
          <a:xfrm>
            <a:off x="3454400" y="1797050"/>
            <a:ext cx="3025775" cy="4800600"/>
          </a:xfrm>
          <a:solidFill>
            <a:schemeClr val="bg1"/>
          </a:solidFill>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sp>
        <p:nvSpPr>
          <p:cNvPr id="10" name="TextBox 9"/>
          <p:cNvSpPr txBox="1"/>
          <p:nvPr/>
        </p:nvSpPr>
        <p:spPr>
          <a:xfrm>
            <a:off x="6739851" y="4736501"/>
            <a:ext cx="5039883" cy="62664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gibt viele Gründe für die Verwendung von Containern in der Entwicklung und Bereitstellung von Software und Infrastruktur. Im kommenden Kapitel werden wir im genauen die Gründe beleuchten die für Container sprechen.</a:t>
            </a:r>
          </a:p>
        </p:txBody>
      </p:sp>
      <p:sp>
        <p:nvSpPr>
          <p:cNvPr id="11" name="TextBox 10"/>
          <p:cNvSpPr txBox="1"/>
          <p:nvPr/>
        </p:nvSpPr>
        <p:spPr>
          <a:xfrm>
            <a:off x="6739851" y="3909054"/>
            <a:ext cx="1505540" cy="7487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Die Gründe</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Für Container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268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p:cNvGrpSpPr/>
          <p:nvPr/>
        </p:nvGrpSpPr>
        <p:grpSpPr>
          <a:xfrm>
            <a:off x="8453992" y="1527210"/>
            <a:ext cx="2041968" cy="1759950"/>
            <a:chOff x="6340494" y="1145407"/>
            <a:chExt cx="1531476" cy="1319963"/>
          </a:xfrm>
        </p:grpSpPr>
        <p:sp>
          <p:nvSpPr>
            <p:cNvPr id="2" name="Freeform 1"/>
            <p:cNvSpPr>
              <a:spLocks noChangeArrowheads="1"/>
            </p:cNvSpPr>
            <p:nvPr/>
          </p:nvSpPr>
          <p:spPr bwMode="auto">
            <a:xfrm>
              <a:off x="6340494" y="1145407"/>
              <a:ext cx="1531476" cy="1319963"/>
            </a:xfrm>
            <a:custGeom>
              <a:avLst/>
              <a:gdLst>
                <a:gd name="T0" fmla="*/ 3448 w 6771"/>
                <a:gd name="T1" fmla="*/ 0 h 5832"/>
                <a:gd name="T2" fmla="*/ 3448 w 6771"/>
                <a:gd name="T3" fmla="*/ 0 h 5832"/>
                <a:gd name="T4" fmla="*/ 313 w 6771"/>
                <a:gd name="T5" fmla="*/ 5831 h 5832"/>
                <a:gd name="T6" fmla="*/ 3448 w 6771"/>
                <a:gd name="T7" fmla="*/ 5141 h 5832"/>
                <a:gd name="T8" fmla="*/ 6707 w 6771"/>
                <a:gd name="T9" fmla="*/ 5831 h 5832"/>
                <a:gd name="T10" fmla="*/ 3448 w 6771"/>
                <a:gd name="T11" fmla="*/ 0 h 5832"/>
              </a:gdLst>
              <a:ahLst/>
              <a:cxnLst>
                <a:cxn ang="0">
                  <a:pos x="T0" y="T1"/>
                </a:cxn>
                <a:cxn ang="0">
                  <a:pos x="T2" y="T3"/>
                </a:cxn>
                <a:cxn ang="0">
                  <a:pos x="T4" y="T5"/>
                </a:cxn>
                <a:cxn ang="0">
                  <a:pos x="T6" y="T7"/>
                </a:cxn>
                <a:cxn ang="0">
                  <a:pos x="T8" y="T9"/>
                </a:cxn>
                <a:cxn ang="0">
                  <a:pos x="T10" y="T11"/>
                </a:cxn>
              </a:cxnLst>
              <a:rect l="0" t="0" r="r" b="b"/>
              <a:pathLst>
                <a:path w="6771" h="5832">
                  <a:moveTo>
                    <a:pt x="3448" y="0"/>
                  </a:moveTo>
                  <a:lnTo>
                    <a:pt x="3448" y="0"/>
                  </a:lnTo>
                  <a:cubicBezTo>
                    <a:pt x="3448" y="0"/>
                    <a:pt x="0" y="1677"/>
                    <a:pt x="313" y="5831"/>
                  </a:cubicBezTo>
                  <a:cubicBezTo>
                    <a:pt x="329" y="5721"/>
                    <a:pt x="2257" y="5016"/>
                    <a:pt x="3448" y="5141"/>
                  </a:cubicBezTo>
                  <a:cubicBezTo>
                    <a:pt x="3416" y="5109"/>
                    <a:pt x="4983" y="5047"/>
                    <a:pt x="6707" y="5831"/>
                  </a:cubicBezTo>
                  <a:cubicBezTo>
                    <a:pt x="6723" y="5831"/>
                    <a:pt x="6770" y="1834"/>
                    <a:pt x="3448" y="0"/>
                  </a:cubicBezTo>
                </a:path>
              </a:pathLst>
            </a:custGeom>
            <a:solidFill>
              <a:schemeClr val="accent1"/>
            </a:solidFill>
            <a:ln>
              <a:noFill/>
            </a:ln>
          </p:spPr>
          <p:style>
            <a:lnRef idx="1">
              <a:schemeClr val="accent2"/>
            </a:lnRef>
            <a:fillRef idx="0">
              <a:schemeClr val="accent2"/>
            </a:fillRef>
            <a:effectRef idx="0">
              <a:schemeClr val="accent2"/>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Freeform 4"/>
            <p:cNvSpPr>
              <a:spLocks noChangeArrowheads="1"/>
            </p:cNvSpPr>
            <p:nvPr/>
          </p:nvSpPr>
          <p:spPr bwMode="auto">
            <a:xfrm>
              <a:off x="7020929" y="1412143"/>
              <a:ext cx="223486" cy="223486"/>
            </a:xfrm>
            <a:custGeom>
              <a:avLst/>
              <a:gdLst>
                <a:gd name="T0" fmla="*/ 486 w 988"/>
                <a:gd name="T1" fmla="*/ 988 h 989"/>
                <a:gd name="T2" fmla="*/ 486 w 988"/>
                <a:gd name="T3" fmla="*/ 0 h 989"/>
                <a:gd name="T4" fmla="*/ 486 w 988"/>
                <a:gd name="T5" fmla="*/ 988 h 989"/>
                <a:gd name="T6" fmla="*/ 486 w 988"/>
                <a:gd name="T7" fmla="*/ 47 h 989"/>
                <a:gd name="T8" fmla="*/ 486 w 988"/>
                <a:gd name="T9" fmla="*/ 941 h 989"/>
                <a:gd name="T10" fmla="*/ 486 w 988"/>
                <a:gd name="T11" fmla="*/ 47 h 989"/>
                <a:gd name="T12" fmla="*/ 673 w 988"/>
                <a:gd name="T13" fmla="*/ 784 h 989"/>
                <a:gd name="T14" fmla="*/ 594 w 988"/>
                <a:gd name="T15" fmla="*/ 612 h 989"/>
                <a:gd name="T16" fmla="*/ 751 w 988"/>
                <a:gd name="T17" fmla="*/ 612 h 989"/>
                <a:gd name="T18" fmla="*/ 751 w 988"/>
                <a:gd name="T19" fmla="*/ 753 h 989"/>
                <a:gd name="T20" fmla="*/ 673 w 988"/>
                <a:gd name="T21" fmla="*/ 627 h 989"/>
                <a:gd name="T22" fmla="*/ 626 w 988"/>
                <a:gd name="T23" fmla="*/ 643 h 989"/>
                <a:gd name="T24" fmla="*/ 720 w 988"/>
                <a:gd name="T25" fmla="*/ 722 h 989"/>
                <a:gd name="T26" fmla="*/ 720 w 988"/>
                <a:gd name="T27" fmla="*/ 643 h 989"/>
                <a:gd name="T28" fmla="*/ 298 w 988"/>
                <a:gd name="T29" fmla="*/ 784 h 989"/>
                <a:gd name="T30" fmla="*/ 235 w 988"/>
                <a:gd name="T31" fmla="*/ 753 h 989"/>
                <a:gd name="T32" fmla="*/ 298 w 988"/>
                <a:gd name="T33" fmla="*/ 581 h 989"/>
                <a:gd name="T34" fmla="*/ 407 w 988"/>
                <a:gd name="T35" fmla="*/ 690 h 989"/>
                <a:gd name="T36" fmla="*/ 298 w 988"/>
                <a:gd name="T37" fmla="*/ 784 h 989"/>
                <a:gd name="T38" fmla="*/ 298 w 988"/>
                <a:gd name="T39" fmla="*/ 627 h 989"/>
                <a:gd name="T40" fmla="*/ 266 w 988"/>
                <a:gd name="T41" fmla="*/ 722 h 989"/>
                <a:gd name="T42" fmla="*/ 361 w 988"/>
                <a:gd name="T43" fmla="*/ 690 h 989"/>
                <a:gd name="T44" fmla="*/ 298 w 988"/>
                <a:gd name="T45" fmla="*/ 627 h 989"/>
                <a:gd name="T46" fmla="*/ 486 w 988"/>
                <a:gd name="T47" fmla="*/ 596 h 989"/>
                <a:gd name="T48" fmla="*/ 423 w 988"/>
                <a:gd name="T49" fmla="*/ 424 h 989"/>
                <a:gd name="T50" fmla="*/ 563 w 988"/>
                <a:gd name="T51" fmla="*/ 424 h 989"/>
                <a:gd name="T52" fmla="*/ 563 w 988"/>
                <a:gd name="T53" fmla="*/ 565 h 989"/>
                <a:gd name="T54" fmla="*/ 486 w 988"/>
                <a:gd name="T55" fmla="*/ 439 h 989"/>
                <a:gd name="T56" fmla="*/ 454 w 988"/>
                <a:gd name="T57" fmla="*/ 455 h 989"/>
                <a:gd name="T58" fmla="*/ 532 w 988"/>
                <a:gd name="T59" fmla="*/ 533 h 989"/>
                <a:gd name="T60" fmla="*/ 532 w 988"/>
                <a:gd name="T61" fmla="*/ 455 h 989"/>
                <a:gd name="T62" fmla="*/ 673 w 988"/>
                <a:gd name="T63" fmla="*/ 424 h 989"/>
                <a:gd name="T64" fmla="*/ 594 w 988"/>
                <a:gd name="T65" fmla="*/ 393 h 989"/>
                <a:gd name="T66" fmla="*/ 673 w 988"/>
                <a:gd name="T67" fmla="*/ 204 h 989"/>
                <a:gd name="T68" fmla="*/ 782 w 988"/>
                <a:gd name="T69" fmla="*/ 314 h 989"/>
                <a:gd name="T70" fmla="*/ 673 w 988"/>
                <a:gd name="T71" fmla="*/ 424 h 989"/>
                <a:gd name="T72" fmla="*/ 673 w 988"/>
                <a:gd name="T73" fmla="*/ 251 h 989"/>
                <a:gd name="T74" fmla="*/ 626 w 988"/>
                <a:gd name="T75" fmla="*/ 361 h 989"/>
                <a:gd name="T76" fmla="*/ 736 w 988"/>
                <a:gd name="T77" fmla="*/ 314 h 989"/>
                <a:gd name="T78" fmla="*/ 673 w 988"/>
                <a:gd name="T79" fmla="*/ 251 h 989"/>
                <a:gd name="T80" fmla="*/ 298 w 988"/>
                <a:gd name="T81" fmla="*/ 424 h 989"/>
                <a:gd name="T82" fmla="*/ 235 w 988"/>
                <a:gd name="T83" fmla="*/ 236 h 989"/>
                <a:gd name="T84" fmla="*/ 376 w 988"/>
                <a:gd name="T85" fmla="*/ 236 h 989"/>
                <a:gd name="T86" fmla="*/ 376 w 988"/>
                <a:gd name="T87" fmla="*/ 393 h 989"/>
                <a:gd name="T88" fmla="*/ 298 w 988"/>
                <a:gd name="T89" fmla="*/ 251 h 989"/>
                <a:gd name="T90" fmla="*/ 266 w 988"/>
                <a:gd name="T91" fmla="*/ 267 h 989"/>
                <a:gd name="T92" fmla="*/ 345 w 988"/>
                <a:gd name="T93" fmla="*/ 361 h 989"/>
                <a:gd name="T94" fmla="*/ 345 w 988"/>
                <a:gd name="T95" fmla="*/ 267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989">
                  <a:moveTo>
                    <a:pt x="486" y="988"/>
                  </a:moveTo>
                  <a:lnTo>
                    <a:pt x="486" y="988"/>
                  </a:lnTo>
                  <a:cubicBezTo>
                    <a:pt x="219" y="988"/>
                    <a:pt x="0" y="769"/>
                    <a:pt x="0" y="502"/>
                  </a:cubicBezTo>
                  <a:cubicBezTo>
                    <a:pt x="0" y="220"/>
                    <a:pt x="219" y="0"/>
                    <a:pt x="486" y="0"/>
                  </a:cubicBezTo>
                  <a:cubicBezTo>
                    <a:pt x="767" y="0"/>
                    <a:pt x="987" y="220"/>
                    <a:pt x="987" y="502"/>
                  </a:cubicBezTo>
                  <a:cubicBezTo>
                    <a:pt x="987" y="769"/>
                    <a:pt x="767" y="988"/>
                    <a:pt x="486" y="988"/>
                  </a:cubicBezTo>
                  <a:close/>
                  <a:moveTo>
                    <a:pt x="486" y="47"/>
                  </a:moveTo>
                  <a:lnTo>
                    <a:pt x="486" y="47"/>
                  </a:lnTo>
                  <a:cubicBezTo>
                    <a:pt x="251" y="47"/>
                    <a:pt x="47" y="251"/>
                    <a:pt x="47" y="502"/>
                  </a:cubicBezTo>
                  <a:cubicBezTo>
                    <a:pt x="47" y="737"/>
                    <a:pt x="251" y="941"/>
                    <a:pt x="486" y="941"/>
                  </a:cubicBezTo>
                  <a:cubicBezTo>
                    <a:pt x="736" y="941"/>
                    <a:pt x="939" y="737"/>
                    <a:pt x="939" y="502"/>
                  </a:cubicBezTo>
                  <a:cubicBezTo>
                    <a:pt x="939" y="251"/>
                    <a:pt x="736" y="47"/>
                    <a:pt x="486" y="47"/>
                  </a:cubicBezTo>
                  <a:close/>
                  <a:moveTo>
                    <a:pt x="673" y="784"/>
                  </a:moveTo>
                  <a:lnTo>
                    <a:pt x="673" y="784"/>
                  </a:lnTo>
                  <a:cubicBezTo>
                    <a:pt x="641" y="784"/>
                    <a:pt x="626" y="784"/>
                    <a:pt x="594" y="753"/>
                  </a:cubicBezTo>
                  <a:cubicBezTo>
                    <a:pt x="563" y="722"/>
                    <a:pt x="563" y="643"/>
                    <a:pt x="594" y="612"/>
                  </a:cubicBezTo>
                  <a:cubicBezTo>
                    <a:pt x="626" y="581"/>
                    <a:pt x="641" y="581"/>
                    <a:pt x="673" y="581"/>
                  </a:cubicBezTo>
                  <a:cubicBezTo>
                    <a:pt x="704" y="581"/>
                    <a:pt x="736" y="581"/>
                    <a:pt x="751" y="612"/>
                  </a:cubicBezTo>
                  <a:cubicBezTo>
                    <a:pt x="767" y="627"/>
                    <a:pt x="782" y="659"/>
                    <a:pt x="782" y="690"/>
                  </a:cubicBezTo>
                  <a:cubicBezTo>
                    <a:pt x="782" y="706"/>
                    <a:pt x="767" y="737"/>
                    <a:pt x="751" y="753"/>
                  </a:cubicBezTo>
                  <a:cubicBezTo>
                    <a:pt x="736" y="784"/>
                    <a:pt x="704" y="784"/>
                    <a:pt x="673" y="784"/>
                  </a:cubicBezTo>
                  <a:close/>
                  <a:moveTo>
                    <a:pt x="673" y="627"/>
                  </a:moveTo>
                  <a:lnTo>
                    <a:pt x="673" y="627"/>
                  </a:lnTo>
                  <a:cubicBezTo>
                    <a:pt x="657" y="627"/>
                    <a:pt x="641" y="627"/>
                    <a:pt x="626" y="643"/>
                  </a:cubicBezTo>
                  <a:cubicBezTo>
                    <a:pt x="610" y="659"/>
                    <a:pt x="610" y="706"/>
                    <a:pt x="626" y="722"/>
                  </a:cubicBezTo>
                  <a:cubicBezTo>
                    <a:pt x="657" y="753"/>
                    <a:pt x="689" y="753"/>
                    <a:pt x="720" y="722"/>
                  </a:cubicBezTo>
                  <a:cubicBezTo>
                    <a:pt x="736" y="722"/>
                    <a:pt x="736" y="706"/>
                    <a:pt x="736" y="690"/>
                  </a:cubicBezTo>
                  <a:cubicBezTo>
                    <a:pt x="736" y="659"/>
                    <a:pt x="736" y="659"/>
                    <a:pt x="720" y="643"/>
                  </a:cubicBezTo>
                  <a:cubicBezTo>
                    <a:pt x="704" y="627"/>
                    <a:pt x="689" y="627"/>
                    <a:pt x="673" y="627"/>
                  </a:cubicBezTo>
                  <a:close/>
                  <a:moveTo>
                    <a:pt x="298" y="784"/>
                  </a:moveTo>
                  <a:lnTo>
                    <a:pt x="298" y="784"/>
                  </a:lnTo>
                  <a:cubicBezTo>
                    <a:pt x="282" y="784"/>
                    <a:pt x="251" y="784"/>
                    <a:pt x="235" y="753"/>
                  </a:cubicBezTo>
                  <a:cubicBezTo>
                    <a:pt x="188" y="722"/>
                    <a:pt x="188" y="643"/>
                    <a:pt x="235" y="612"/>
                  </a:cubicBezTo>
                  <a:cubicBezTo>
                    <a:pt x="251" y="581"/>
                    <a:pt x="282" y="581"/>
                    <a:pt x="298" y="581"/>
                  </a:cubicBezTo>
                  <a:cubicBezTo>
                    <a:pt x="329" y="581"/>
                    <a:pt x="361" y="581"/>
                    <a:pt x="376" y="612"/>
                  </a:cubicBezTo>
                  <a:cubicBezTo>
                    <a:pt x="407" y="627"/>
                    <a:pt x="407" y="659"/>
                    <a:pt x="407" y="690"/>
                  </a:cubicBezTo>
                  <a:cubicBezTo>
                    <a:pt x="407" y="706"/>
                    <a:pt x="407" y="737"/>
                    <a:pt x="376" y="753"/>
                  </a:cubicBezTo>
                  <a:cubicBezTo>
                    <a:pt x="361" y="784"/>
                    <a:pt x="329" y="784"/>
                    <a:pt x="298" y="784"/>
                  </a:cubicBezTo>
                  <a:close/>
                  <a:moveTo>
                    <a:pt x="298" y="627"/>
                  </a:moveTo>
                  <a:lnTo>
                    <a:pt x="298" y="627"/>
                  </a:lnTo>
                  <a:cubicBezTo>
                    <a:pt x="282" y="627"/>
                    <a:pt x="266" y="627"/>
                    <a:pt x="266" y="643"/>
                  </a:cubicBezTo>
                  <a:cubicBezTo>
                    <a:pt x="235" y="659"/>
                    <a:pt x="235" y="706"/>
                    <a:pt x="266" y="722"/>
                  </a:cubicBezTo>
                  <a:cubicBezTo>
                    <a:pt x="282" y="753"/>
                    <a:pt x="329" y="753"/>
                    <a:pt x="345" y="722"/>
                  </a:cubicBezTo>
                  <a:cubicBezTo>
                    <a:pt x="361" y="722"/>
                    <a:pt x="361" y="706"/>
                    <a:pt x="361" y="690"/>
                  </a:cubicBezTo>
                  <a:cubicBezTo>
                    <a:pt x="361" y="659"/>
                    <a:pt x="361" y="659"/>
                    <a:pt x="345" y="643"/>
                  </a:cubicBezTo>
                  <a:cubicBezTo>
                    <a:pt x="329" y="627"/>
                    <a:pt x="313" y="627"/>
                    <a:pt x="298" y="627"/>
                  </a:cubicBezTo>
                  <a:close/>
                  <a:moveTo>
                    <a:pt x="486" y="596"/>
                  </a:moveTo>
                  <a:lnTo>
                    <a:pt x="486" y="596"/>
                  </a:lnTo>
                  <a:cubicBezTo>
                    <a:pt x="470" y="596"/>
                    <a:pt x="439" y="596"/>
                    <a:pt x="423" y="565"/>
                  </a:cubicBezTo>
                  <a:cubicBezTo>
                    <a:pt x="376" y="533"/>
                    <a:pt x="376" y="455"/>
                    <a:pt x="423" y="424"/>
                  </a:cubicBezTo>
                  <a:cubicBezTo>
                    <a:pt x="439" y="393"/>
                    <a:pt x="470" y="393"/>
                    <a:pt x="486" y="393"/>
                  </a:cubicBezTo>
                  <a:cubicBezTo>
                    <a:pt x="516" y="393"/>
                    <a:pt x="548" y="393"/>
                    <a:pt x="563" y="424"/>
                  </a:cubicBezTo>
                  <a:cubicBezTo>
                    <a:pt x="594" y="439"/>
                    <a:pt x="594" y="471"/>
                    <a:pt x="594" y="502"/>
                  </a:cubicBezTo>
                  <a:cubicBezTo>
                    <a:pt x="594" y="518"/>
                    <a:pt x="594" y="549"/>
                    <a:pt x="563" y="565"/>
                  </a:cubicBezTo>
                  <a:cubicBezTo>
                    <a:pt x="548" y="596"/>
                    <a:pt x="516" y="596"/>
                    <a:pt x="486" y="596"/>
                  </a:cubicBezTo>
                  <a:close/>
                  <a:moveTo>
                    <a:pt x="486" y="439"/>
                  </a:moveTo>
                  <a:lnTo>
                    <a:pt x="486" y="439"/>
                  </a:lnTo>
                  <a:cubicBezTo>
                    <a:pt x="470" y="439"/>
                    <a:pt x="454" y="439"/>
                    <a:pt x="454" y="455"/>
                  </a:cubicBezTo>
                  <a:cubicBezTo>
                    <a:pt x="423" y="471"/>
                    <a:pt x="423" y="518"/>
                    <a:pt x="454" y="533"/>
                  </a:cubicBezTo>
                  <a:cubicBezTo>
                    <a:pt x="470" y="565"/>
                    <a:pt x="516" y="565"/>
                    <a:pt x="532" y="533"/>
                  </a:cubicBezTo>
                  <a:cubicBezTo>
                    <a:pt x="548" y="533"/>
                    <a:pt x="548" y="518"/>
                    <a:pt x="548" y="502"/>
                  </a:cubicBezTo>
                  <a:cubicBezTo>
                    <a:pt x="548" y="471"/>
                    <a:pt x="548" y="471"/>
                    <a:pt x="532" y="455"/>
                  </a:cubicBezTo>
                  <a:cubicBezTo>
                    <a:pt x="516" y="439"/>
                    <a:pt x="501" y="439"/>
                    <a:pt x="486" y="439"/>
                  </a:cubicBezTo>
                  <a:close/>
                  <a:moveTo>
                    <a:pt x="673" y="424"/>
                  </a:moveTo>
                  <a:lnTo>
                    <a:pt x="673" y="424"/>
                  </a:lnTo>
                  <a:cubicBezTo>
                    <a:pt x="641" y="424"/>
                    <a:pt x="626" y="408"/>
                    <a:pt x="594" y="393"/>
                  </a:cubicBezTo>
                  <a:cubicBezTo>
                    <a:pt x="563" y="345"/>
                    <a:pt x="563" y="283"/>
                    <a:pt x="594" y="236"/>
                  </a:cubicBezTo>
                  <a:cubicBezTo>
                    <a:pt x="626" y="220"/>
                    <a:pt x="641" y="204"/>
                    <a:pt x="673" y="204"/>
                  </a:cubicBezTo>
                  <a:cubicBezTo>
                    <a:pt x="704" y="204"/>
                    <a:pt x="736" y="220"/>
                    <a:pt x="751" y="236"/>
                  </a:cubicBezTo>
                  <a:cubicBezTo>
                    <a:pt x="767" y="251"/>
                    <a:pt x="782" y="283"/>
                    <a:pt x="782" y="314"/>
                  </a:cubicBezTo>
                  <a:cubicBezTo>
                    <a:pt x="782" y="345"/>
                    <a:pt x="767" y="361"/>
                    <a:pt x="751" y="393"/>
                  </a:cubicBezTo>
                  <a:cubicBezTo>
                    <a:pt x="736" y="408"/>
                    <a:pt x="704" y="424"/>
                    <a:pt x="673" y="424"/>
                  </a:cubicBezTo>
                  <a:close/>
                  <a:moveTo>
                    <a:pt x="673" y="251"/>
                  </a:moveTo>
                  <a:lnTo>
                    <a:pt x="673" y="251"/>
                  </a:lnTo>
                  <a:cubicBezTo>
                    <a:pt x="657" y="251"/>
                    <a:pt x="641" y="251"/>
                    <a:pt x="626" y="267"/>
                  </a:cubicBezTo>
                  <a:cubicBezTo>
                    <a:pt x="610" y="298"/>
                    <a:pt x="610" y="330"/>
                    <a:pt x="626" y="361"/>
                  </a:cubicBezTo>
                  <a:cubicBezTo>
                    <a:pt x="657" y="376"/>
                    <a:pt x="689" y="376"/>
                    <a:pt x="720" y="361"/>
                  </a:cubicBezTo>
                  <a:cubicBezTo>
                    <a:pt x="736" y="345"/>
                    <a:pt x="736" y="330"/>
                    <a:pt x="736" y="314"/>
                  </a:cubicBezTo>
                  <a:cubicBezTo>
                    <a:pt x="736" y="298"/>
                    <a:pt x="736" y="283"/>
                    <a:pt x="720" y="267"/>
                  </a:cubicBezTo>
                  <a:cubicBezTo>
                    <a:pt x="704" y="251"/>
                    <a:pt x="689" y="251"/>
                    <a:pt x="673" y="251"/>
                  </a:cubicBezTo>
                  <a:close/>
                  <a:moveTo>
                    <a:pt x="298" y="424"/>
                  </a:moveTo>
                  <a:lnTo>
                    <a:pt x="298" y="424"/>
                  </a:lnTo>
                  <a:cubicBezTo>
                    <a:pt x="282" y="424"/>
                    <a:pt x="251" y="408"/>
                    <a:pt x="235" y="393"/>
                  </a:cubicBezTo>
                  <a:cubicBezTo>
                    <a:pt x="188" y="345"/>
                    <a:pt x="188" y="283"/>
                    <a:pt x="235" y="236"/>
                  </a:cubicBezTo>
                  <a:cubicBezTo>
                    <a:pt x="251" y="220"/>
                    <a:pt x="282" y="204"/>
                    <a:pt x="298" y="204"/>
                  </a:cubicBezTo>
                  <a:cubicBezTo>
                    <a:pt x="329" y="204"/>
                    <a:pt x="361" y="220"/>
                    <a:pt x="376" y="236"/>
                  </a:cubicBezTo>
                  <a:cubicBezTo>
                    <a:pt x="407" y="251"/>
                    <a:pt x="407" y="283"/>
                    <a:pt x="407" y="314"/>
                  </a:cubicBezTo>
                  <a:cubicBezTo>
                    <a:pt x="407" y="345"/>
                    <a:pt x="407" y="361"/>
                    <a:pt x="376" y="393"/>
                  </a:cubicBezTo>
                  <a:cubicBezTo>
                    <a:pt x="361" y="408"/>
                    <a:pt x="329" y="424"/>
                    <a:pt x="298" y="424"/>
                  </a:cubicBezTo>
                  <a:close/>
                  <a:moveTo>
                    <a:pt x="298" y="251"/>
                  </a:moveTo>
                  <a:lnTo>
                    <a:pt x="298" y="251"/>
                  </a:lnTo>
                  <a:cubicBezTo>
                    <a:pt x="282" y="251"/>
                    <a:pt x="266" y="251"/>
                    <a:pt x="266" y="267"/>
                  </a:cubicBezTo>
                  <a:cubicBezTo>
                    <a:pt x="235" y="298"/>
                    <a:pt x="235" y="330"/>
                    <a:pt x="266" y="361"/>
                  </a:cubicBezTo>
                  <a:cubicBezTo>
                    <a:pt x="282" y="376"/>
                    <a:pt x="329" y="376"/>
                    <a:pt x="345" y="361"/>
                  </a:cubicBezTo>
                  <a:cubicBezTo>
                    <a:pt x="361" y="345"/>
                    <a:pt x="361" y="330"/>
                    <a:pt x="361" y="314"/>
                  </a:cubicBezTo>
                  <a:cubicBezTo>
                    <a:pt x="361" y="298"/>
                    <a:pt x="361" y="283"/>
                    <a:pt x="345" y="267"/>
                  </a:cubicBezTo>
                  <a:cubicBezTo>
                    <a:pt x="329" y="251"/>
                    <a:pt x="313" y="251"/>
                    <a:pt x="298" y="25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TextBox 10"/>
            <p:cNvSpPr txBox="1"/>
            <p:nvPr/>
          </p:nvSpPr>
          <p:spPr>
            <a:xfrm>
              <a:off x="6696740" y="1688391"/>
              <a:ext cx="871874" cy="230833"/>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Geschwindigkeit</a:t>
              </a:r>
            </a:p>
          </p:txBody>
        </p:sp>
        <p:sp>
          <p:nvSpPr>
            <p:cNvPr id="12" name="TextBox 11"/>
            <p:cNvSpPr txBox="1"/>
            <p:nvPr/>
          </p:nvSpPr>
          <p:spPr>
            <a:xfrm>
              <a:off x="6557109" y="1863337"/>
              <a:ext cx="1151125" cy="331485"/>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 Sekunden den neusten Stand live auf dem System</a:t>
              </a:r>
            </a:p>
          </p:txBody>
        </p:sp>
      </p:grpSp>
      <p:grpSp>
        <p:nvGrpSpPr>
          <p:cNvPr id="8" name="Группа 7"/>
          <p:cNvGrpSpPr/>
          <p:nvPr/>
        </p:nvGrpSpPr>
        <p:grpSpPr>
          <a:xfrm>
            <a:off x="7290669" y="3795463"/>
            <a:ext cx="1759951" cy="2041968"/>
            <a:chOff x="5468001" y="2846597"/>
            <a:chExt cx="1319963" cy="1531476"/>
          </a:xfrm>
        </p:grpSpPr>
        <p:sp>
          <p:nvSpPr>
            <p:cNvPr id="9" name="Freeform 1"/>
            <p:cNvSpPr>
              <a:spLocks noChangeArrowheads="1"/>
            </p:cNvSpPr>
            <p:nvPr/>
          </p:nvSpPr>
          <p:spPr bwMode="auto">
            <a:xfrm rot="14696352">
              <a:off x="5362245" y="2952353"/>
              <a:ext cx="1531476" cy="1319963"/>
            </a:xfrm>
            <a:custGeom>
              <a:avLst/>
              <a:gdLst>
                <a:gd name="T0" fmla="*/ 3448 w 6771"/>
                <a:gd name="T1" fmla="*/ 0 h 5832"/>
                <a:gd name="T2" fmla="*/ 3448 w 6771"/>
                <a:gd name="T3" fmla="*/ 0 h 5832"/>
                <a:gd name="T4" fmla="*/ 313 w 6771"/>
                <a:gd name="T5" fmla="*/ 5831 h 5832"/>
                <a:gd name="T6" fmla="*/ 3448 w 6771"/>
                <a:gd name="T7" fmla="*/ 5141 h 5832"/>
                <a:gd name="T8" fmla="*/ 6707 w 6771"/>
                <a:gd name="T9" fmla="*/ 5831 h 5832"/>
                <a:gd name="T10" fmla="*/ 3448 w 6771"/>
                <a:gd name="T11" fmla="*/ 0 h 5832"/>
              </a:gdLst>
              <a:ahLst/>
              <a:cxnLst>
                <a:cxn ang="0">
                  <a:pos x="T0" y="T1"/>
                </a:cxn>
                <a:cxn ang="0">
                  <a:pos x="T2" y="T3"/>
                </a:cxn>
                <a:cxn ang="0">
                  <a:pos x="T4" y="T5"/>
                </a:cxn>
                <a:cxn ang="0">
                  <a:pos x="T6" y="T7"/>
                </a:cxn>
                <a:cxn ang="0">
                  <a:pos x="T8" y="T9"/>
                </a:cxn>
                <a:cxn ang="0">
                  <a:pos x="T10" y="T11"/>
                </a:cxn>
              </a:cxnLst>
              <a:rect l="0" t="0" r="r" b="b"/>
              <a:pathLst>
                <a:path w="6771" h="5832">
                  <a:moveTo>
                    <a:pt x="3448" y="0"/>
                  </a:moveTo>
                  <a:lnTo>
                    <a:pt x="3448" y="0"/>
                  </a:lnTo>
                  <a:cubicBezTo>
                    <a:pt x="3448" y="0"/>
                    <a:pt x="0" y="1677"/>
                    <a:pt x="313" y="5831"/>
                  </a:cubicBezTo>
                  <a:cubicBezTo>
                    <a:pt x="329" y="5721"/>
                    <a:pt x="2257" y="5016"/>
                    <a:pt x="3448" y="5141"/>
                  </a:cubicBezTo>
                  <a:cubicBezTo>
                    <a:pt x="3416" y="5109"/>
                    <a:pt x="4983" y="5047"/>
                    <a:pt x="6707" y="5831"/>
                  </a:cubicBezTo>
                  <a:cubicBezTo>
                    <a:pt x="6723" y="5831"/>
                    <a:pt x="6770" y="1834"/>
                    <a:pt x="3448" y="0"/>
                  </a:cubicBezTo>
                </a:path>
              </a:pathLst>
            </a:custGeom>
            <a:solidFill>
              <a:srgbClr val="383838"/>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4"/>
            <p:cNvSpPr>
              <a:spLocks noChangeArrowheads="1"/>
            </p:cNvSpPr>
            <p:nvPr/>
          </p:nvSpPr>
          <p:spPr bwMode="auto">
            <a:xfrm>
              <a:off x="6047173" y="3114211"/>
              <a:ext cx="223486" cy="223486"/>
            </a:xfrm>
            <a:custGeom>
              <a:avLst/>
              <a:gdLst>
                <a:gd name="T0" fmla="*/ 486 w 988"/>
                <a:gd name="T1" fmla="*/ 988 h 989"/>
                <a:gd name="T2" fmla="*/ 486 w 988"/>
                <a:gd name="T3" fmla="*/ 0 h 989"/>
                <a:gd name="T4" fmla="*/ 486 w 988"/>
                <a:gd name="T5" fmla="*/ 988 h 989"/>
                <a:gd name="T6" fmla="*/ 486 w 988"/>
                <a:gd name="T7" fmla="*/ 47 h 989"/>
                <a:gd name="T8" fmla="*/ 486 w 988"/>
                <a:gd name="T9" fmla="*/ 941 h 989"/>
                <a:gd name="T10" fmla="*/ 486 w 988"/>
                <a:gd name="T11" fmla="*/ 47 h 989"/>
                <a:gd name="T12" fmla="*/ 673 w 988"/>
                <a:gd name="T13" fmla="*/ 784 h 989"/>
                <a:gd name="T14" fmla="*/ 594 w 988"/>
                <a:gd name="T15" fmla="*/ 612 h 989"/>
                <a:gd name="T16" fmla="*/ 751 w 988"/>
                <a:gd name="T17" fmla="*/ 612 h 989"/>
                <a:gd name="T18" fmla="*/ 751 w 988"/>
                <a:gd name="T19" fmla="*/ 753 h 989"/>
                <a:gd name="T20" fmla="*/ 673 w 988"/>
                <a:gd name="T21" fmla="*/ 627 h 989"/>
                <a:gd name="T22" fmla="*/ 626 w 988"/>
                <a:gd name="T23" fmla="*/ 643 h 989"/>
                <a:gd name="T24" fmla="*/ 720 w 988"/>
                <a:gd name="T25" fmla="*/ 722 h 989"/>
                <a:gd name="T26" fmla="*/ 720 w 988"/>
                <a:gd name="T27" fmla="*/ 643 h 989"/>
                <a:gd name="T28" fmla="*/ 298 w 988"/>
                <a:gd name="T29" fmla="*/ 784 h 989"/>
                <a:gd name="T30" fmla="*/ 235 w 988"/>
                <a:gd name="T31" fmla="*/ 753 h 989"/>
                <a:gd name="T32" fmla="*/ 298 w 988"/>
                <a:gd name="T33" fmla="*/ 581 h 989"/>
                <a:gd name="T34" fmla="*/ 407 w 988"/>
                <a:gd name="T35" fmla="*/ 690 h 989"/>
                <a:gd name="T36" fmla="*/ 298 w 988"/>
                <a:gd name="T37" fmla="*/ 784 h 989"/>
                <a:gd name="T38" fmla="*/ 298 w 988"/>
                <a:gd name="T39" fmla="*/ 627 h 989"/>
                <a:gd name="T40" fmla="*/ 266 w 988"/>
                <a:gd name="T41" fmla="*/ 722 h 989"/>
                <a:gd name="T42" fmla="*/ 361 w 988"/>
                <a:gd name="T43" fmla="*/ 690 h 989"/>
                <a:gd name="T44" fmla="*/ 298 w 988"/>
                <a:gd name="T45" fmla="*/ 627 h 989"/>
                <a:gd name="T46" fmla="*/ 486 w 988"/>
                <a:gd name="T47" fmla="*/ 596 h 989"/>
                <a:gd name="T48" fmla="*/ 423 w 988"/>
                <a:gd name="T49" fmla="*/ 424 h 989"/>
                <a:gd name="T50" fmla="*/ 563 w 988"/>
                <a:gd name="T51" fmla="*/ 424 h 989"/>
                <a:gd name="T52" fmla="*/ 563 w 988"/>
                <a:gd name="T53" fmla="*/ 565 h 989"/>
                <a:gd name="T54" fmla="*/ 486 w 988"/>
                <a:gd name="T55" fmla="*/ 439 h 989"/>
                <a:gd name="T56" fmla="*/ 454 w 988"/>
                <a:gd name="T57" fmla="*/ 455 h 989"/>
                <a:gd name="T58" fmla="*/ 532 w 988"/>
                <a:gd name="T59" fmla="*/ 533 h 989"/>
                <a:gd name="T60" fmla="*/ 532 w 988"/>
                <a:gd name="T61" fmla="*/ 455 h 989"/>
                <a:gd name="T62" fmla="*/ 673 w 988"/>
                <a:gd name="T63" fmla="*/ 424 h 989"/>
                <a:gd name="T64" fmla="*/ 594 w 988"/>
                <a:gd name="T65" fmla="*/ 393 h 989"/>
                <a:gd name="T66" fmla="*/ 673 w 988"/>
                <a:gd name="T67" fmla="*/ 204 h 989"/>
                <a:gd name="T68" fmla="*/ 782 w 988"/>
                <a:gd name="T69" fmla="*/ 314 h 989"/>
                <a:gd name="T70" fmla="*/ 673 w 988"/>
                <a:gd name="T71" fmla="*/ 424 h 989"/>
                <a:gd name="T72" fmla="*/ 673 w 988"/>
                <a:gd name="T73" fmla="*/ 251 h 989"/>
                <a:gd name="T74" fmla="*/ 626 w 988"/>
                <a:gd name="T75" fmla="*/ 361 h 989"/>
                <a:gd name="T76" fmla="*/ 736 w 988"/>
                <a:gd name="T77" fmla="*/ 314 h 989"/>
                <a:gd name="T78" fmla="*/ 673 w 988"/>
                <a:gd name="T79" fmla="*/ 251 h 989"/>
                <a:gd name="T80" fmla="*/ 298 w 988"/>
                <a:gd name="T81" fmla="*/ 424 h 989"/>
                <a:gd name="T82" fmla="*/ 235 w 988"/>
                <a:gd name="T83" fmla="*/ 236 h 989"/>
                <a:gd name="T84" fmla="*/ 376 w 988"/>
                <a:gd name="T85" fmla="*/ 236 h 989"/>
                <a:gd name="T86" fmla="*/ 376 w 988"/>
                <a:gd name="T87" fmla="*/ 393 h 989"/>
                <a:gd name="T88" fmla="*/ 298 w 988"/>
                <a:gd name="T89" fmla="*/ 251 h 989"/>
                <a:gd name="T90" fmla="*/ 266 w 988"/>
                <a:gd name="T91" fmla="*/ 267 h 989"/>
                <a:gd name="T92" fmla="*/ 345 w 988"/>
                <a:gd name="T93" fmla="*/ 361 h 989"/>
                <a:gd name="T94" fmla="*/ 345 w 988"/>
                <a:gd name="T95" fmla="*/ 267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989">
                  <a:moveTo>
                    <a:pt x="486" y="988"/>
                  </a:moveTo>
                  <a:lnTo>
                    <a:pt x="486" y="988"/>
                  </a:lnTo>
                  <a:cubicBezTo>
                    <a:pt x="219" y="988"/>
                    <a:pt x="0" y="769"/>
                    <a:pt x="0" y="502"/>
                  </a:cubicBezTo>
                  <a:cubicBezTo>
                    <a:pt x="0" y="220"/>
                    <a:pt x="219" y="0"/>
                    <a:pt x="486" y="0"/>
                  </a:cubicBezTo>
                  <a:cubicBezTo>
                    <a:pt x="767" y="0"/>
                    <a:pt x="987" y="220"/>
                    <a:pt x="987" y="502"/>
                  </a:cubicBezTo>
                  <a:cubicBezTo>
                    <a:pt x="987" y="769"/>
                    <a:pt x="767" y="988"/>
                    <a:pt x="486" y="988"/>
                  </a:cubicBezTo>
                  <a:close/>
                  <a:moveTo>
                    <a:pt x="486" y="47"/>
                  </a:moveTo>
                  <a:lnTo>
                    <a:pt x="486" y="47"/>
                  </a:lnTo>
                  <a:cubicBezTo>
                    <a:pt x="251" y="47"/>
                    <a:pt x="47" y="251"/>
                    <a:pt x="47" y="502"/>
                  </a:cubicBezTo>
                  <a:cubicBezTo>
                    <a:pt x="47" y="737"/>
                    <a:pt x="251" y="941"/>
                    <a:pt x="486" y="941"/>
                  </a:cubicBezTo>
                  <a:cubicBezTo>
                    <a:pt x="736" y="941"/>
                    <a:pt x="939" y="737"/>
                    <a:pt x="939" y="502"/>
                  </a:cubicBezTo>
                  <a:cubicBezTo>
                    <a:pt x="939" y="251"/>
                    <a:pt x="736" y="47"/>
                    <a:pt x="486" y="47"/>
                  </a:cubicBezTo>
                  <a:close/>
                  <a:moveTo>
                    <a:pt x="673" y="784"/>
                  </a:moveTo>
                  <a:lnTo>
                    <a:pt x="673" y="784"/>
                  </a:lnTo>
                  <a:cubicBezTo>
                    <a:pt x="641" y="784"/>
                    <a:pt x="626" y="784"/>
                    <a:pt x="594" y="753"/>
                  </a:cubicBezTo>
                  <a:cubicBezTo>
                    <a:pt x="563" y="722"/>
                    <a:pt x="563" y="643"/>
                    <a:pt x="594" y="612"/>
                  </a:cubicBezTo>
                  <a:cubicBezTo>
                    <a:pt x="626" y="581"/>
                    <a:pt x="641" y="581"/>
                    <a:pt x="673" y="581"/>
                  </a:cubicBezTo>
                  <a:cubicBezTo>
                    <a:pt x="704" y="581"/>
                    <a:pt x="736" y="581"/>
                    <a:pt x="751" y="612"/>
                  </a:cubicBezTo>
                  <a:cubicBezTo>
                    <a:pt x="767" y="627"/>
                    <a:pt x="782" y="659"/>
                    <a:pt x="782" y="690"/>
                  </a:cubicBezTo>
                  <a:cubicBezTo>
                    <a:pt x="782" y="706"/>
                    <a:pt x="767" y="737"/>
                    <a:pt x="751" y="753"/>
                  </a:cubicBezTo>
                  <a:cubicBezTo>
                    <a:pt x="736" y="784"/>
                    <a:pt x="704" y="784"/>
                    <a:pt x="673" y="784"/>
                  </a:cubicBezTo>
                  <a:close/>
                  <a:moveTo>
                    <a:pt x="673" y="627"/>
                  </a:moveTo>
                  <a:lnTo>
                    <a:pt x="673" y="627"/>
                  </a:lnTo>
                  <a:cubicBezTo>
                    <a:pt x="657" y="627"/>
                    <a:pt x="641" y="627"/>
                    <a:pt x="626" y="643"/>
                  </a:cubicBezTo>
                  <a:cubicBezTo>
                    <a:pt x="610" y="659"/>
                    <a:pt x="610" y="706"/>
                    <a:pt x="626" y="722"/>
                  </a:cubicBezTo>
                  <a:cubicBezTo>
                    <a:pt x="657" y="753"/>
                    <a:pt x="689" y="753"/>
                    <a:pt x="720" y="722"/>
                  </a:cubicBezTo>
                  <a:cubicBezTo>
                    <a:pt x="736" y="722"/>
                    <a:pt x="736" y="706"/>
                    <a:pt x="736" y="690"/>
                  </a:cubicBezTo>
                  <a:cubicBezTo>
                    <a:pt x="736" y="659"/>
                    <a:pt x="736" y="659"/>
                    <a:pt x="720" y="643"/>
                  </a:cubicBezTo>
                  <a:cubicBezTo>
                    <a:pt x="704" y="627"/>
                    <a:pt x="689" y="627"/>
                    <a:pt x="673" y="627"/>
                  </a:cubicBezTo>
                  <a:close/>
                  <a:moveTo>
                    <a:pt x="298" y="784"/>
                  </a:moveTo>
                  <a:lnTo>
                    <a:pt x="298" y="784"/>
                  </a:lnTo>
                  <a:cubicBezTo>
                    <a:pt x="282" y="784"/>
                    <a:pt x="251" y="784"/>
                    <a:pt x="235" y="753"/>
                  </a:cubicBezTo>
                  <a:cubicBezTo>
                    <a:pt x="188" y="722"/>
                    <a:pt x="188" y="643"/>
                    <a:pt x="235" y="612"/>
                  </a:cubicBezTo>
                  <a:cubicBezTo>
                    <a:pt x="251" y="581"/>
                    <a:pt x="282" y="581"/>
                    <a:pt x="298" y="581"/>
                  </a:cubicBezTo>
                  <a:cubicBezTo>
                    <a:pt x="329" y="581"/>
                    <a:pt x="361" y="581"/>
                    <a:pt x="376" y="612"/>
                  </a:cubicBezTo>
                  <a:cubicBezTo>
                    <a:pt x="407" y="627"/>
                    <a:pt x="407" y="659"/>
                    <a:pt x="407" y="690"/>
                  </a:cubicBezTo>
                  <a:cubicBezTo>
                    <a:pt x="407" y="706"/>
                    <a:pt x="407" y="737"/>
                    <a:pt x="376" y="753"/>
                  </a:cubicBezTo>
                  <a:cubicBezTo>
                    <a:pt x="361" y="784"/>
                    <a:pt x="329" y="784"/>
                    <a:pt x="298" y="784"/>
                  </a:cubicBezTo>
                  <a:close/>
                  <a:moveTo>
                    <a:pt x="298" y="627"/>
                  </a:moveTo>
                  <a:lnTo>
                    <a:pt x="298" y="627"/>
                  </a:lnTo>
                  <a:cubicBezTo>
                    <a:pt x="282" y="627"/>
                    <a:pt x="266" y="627"/>
                    <a:pt x="266" y="643"/>
                  </a:cubicBezTo>
                  <a:cubicBezTo>
                    <a:pt x="235" y="659"/>
                    <a:pt x="235" y="706"/>
                    <a:pt x="266" y="722"/>
                  </a:cubicBezTo>
                  <a:cubicBezTo>
                    <a:pt x="282" y="753"/>
                    <a:pt x="329" y="753"/>
                    <a:pt x="345" y="722"/>
                  </a:cubicBezTo>
                  <a:cubicBezTo>
                    <a:pt x="361" y="722"/>
                    <a:pt x="361" y="706"/>
                    <a:pt x="361" y="690"/>
                  </a:cubicBezTo>
                  <a:cubicBezTo>
                    <a:pt x="361" y="659"/>
                    <a:pt x="361" y="659"/>
                    <a:pt x="345" y="643"/>
                  </a:cubicBezTo>
                  <a:cubicBezTo>
                    <a:pt x="329" y="627"/>
                    <a:pt x="313" y="627"/>
                    <a:pt x="298" y="627"/>
                  </a:cubicBezTo>
                  <a:close/>
                  <a:moveTo>
                    <a:pt x="486" y="596"/>
                  </a:moveTo>
                  <a:lnTo>
                    <a:pt x="486" y="596"/>
                  </a:lnTo>
                  <a:cubicBezTo>
                    <a:pt x="470" y="596"/>
                    <a:pt x="439" y="596"/>
                    <a:pt x="423" y="565"/>
                  </a:cubicBezTo>
                  <a:cubicBezTo>
                    <a:pt x="376" y="533"/>
                    <a:pt x="376" y="455"/>
                    <a:pt x="423" y="424"/>
                  </a:cubicBezTo>
                  <a:cubicBezTo>
                    <a:pt x="439" y="393"/>
                    <a:pt x="470" y="393"/>
                    <a:pt x="486" y="393"/>
                  </a:cubicBezTo>
                  <a:cubicBezTo>
                    <a:pt x="516" y="393"/>
                    <a:pt x="548" y="393"/>
                    <a:pt x="563" y="424"/>
                  </a:cubicBezTo>
                  <a:cubicBezTo>
                    <a:pt x="594" y="439"/>
                    <a:pt x="594" y="471"/>
                    <a:pt x="594" y="502"/>
                  </a:cubicBezTo>
                  <a:cubicBezTo>
                    <a:pt x="594" y="518"/>
                    <a:pt x="594" y="549"/>
                    <a:pt x="563" y="565"/>
                  </a:cubicBezTo>
                  <a:cubicBezTo>
                    <a:pt x="548" y="596"/>
                    <a:pt x="516" y="596"/>
                    <a:pt x="486" y="596"/>
                  </a:cubicBezTo>
                  <a:close/>
                  <a:moveTo>
                    <a:pt x="486" y="439"/>
                  </a:moveTo>
                  <a:lnTo>
                    <a:pt x="486" y="439"/>
                  </a:lnTo>
                  <a:cubicBezTo>
                    <a:pt x="470" y="439"/>
                    <a:pt x="454" y="439"/>
                    <a:pt x="454" y="455"/>
                  </a:cubicBezTo>
                  <a:cubicBezTo>
                    <a:pt x="423" y="471"/>
                    <a:pt x="423" y="518"/>
                    <a:pt x="454" y="533"/>
                  </a:cubicBezTo>
                  <a:cubicBezTo>
                    <a:pt x="470" y="565"/>
                    <a:pt x="516" y="565"/>
                    <a:pt x="532" y="533"/>
                  </a:cubicBezTo>
                  <a:cubicBezTo>
                    <a:pt x="548" y="533"/>
                    <a:pt x="548" y="518"/>
                    <a:pt x="548" y="502"/>
                  </a:cubicBezTo>
                  <a:cubicBezTo>
                    <a:pt x="548" y="471"/>
                    <a:pt x="548" y="471"/>
                    <a:pt x="532" y="455"/>
                  </a:cubicBezTo>
                  <a:cubicBezTo>
                    <a:pt x="516" y="439"/>
                    <a:pt x="501" y="439"/>
                    <a:pt x="486" y="439"/>
                  </a:cubicBezTo>
                  <a:close/>
                  <a:moveTo>
                    <a:pt x="673" y="424"/>
                  </a:moveTo>
                  <a:lnTo>
                    <a:pt x="673" y="424"/>
                  </a:lnTo>
                  <a:cubicBezTo>
                    <a:pt x="641" y="424"/>
                    <a:pt x="626" y="408"/>
                    <a:pt x="594" y="393"/>
                  </a:cubicBezTo>
                  <a:cubicBezTo>
                    <a:pt x="563" y="345"/>
                    <a:pt x="563" y="283"/>
                    <a:pt x="594" y="236"/>
                  </a:cubicBezTo>
                  <a:cubicBezTo>
                    <a:pt x="626" y="220"/>
                    <a:pt x="641" y="204"/>
                    <a:pt x="673" y="204"/>
                  </a:cubicBezTo>
                  <a:cubicBezTo>
                    <a:pt x="704" y="204"/>
                    <a:pt x="736" y="220"/>
                    <a:pt x="751" y="236"/>
                  </a:cubicBezTo>
                  <a:cubicBezTo>
                    <a:pt x="767" y="251"/>
                    <a:pt x="782" y="283"/>
                    <a:pt x="782" y="314"/>
                  </a:cubicBezTo>
                  <a:cubicBezTo>
                    <a:pt x="782" y="345"/>
                    <a:pt x="767" y="361"/>
                    <a:pt x="751" y="393"/>
                  </a:cubicBezTo>
                  <a:cubicBezTo>
                    <a:pt x="736" y="408"/>
                    <a:pt x="704" y="424"/>
                    <a:pt x="673" y="424"/>
                  </a:cubicBezTo>
                  <a:close/>
                  <a:moveTo>
                    <a:pt x="673" y="251"/>
                  </a:moveTo>
                  <a:lnTo>
                    <a:pt x="673" y="251"/>
                  </a:lnTo>
                  <a:cubicBezTo>
                    <a:pt x="657" y="251"/>
                    <a:pt x="641" y="251"/>
                    <a:pt x="626" y="267"/>
                  </a:cubicBezTo>
                  <a:cubicBezTo>
                    <a:pt x="610" y="298"/>
                    <a:pt x="610" y="330"/>
                    <a:pt x="626" y="361"/>
                  </a:cubicBezTo>
                  <a:cubicBezTo>
                    <a:pt x="657" y="376"/>
                    <a:pt x="689" y="376"/>
                    <a:pt x="720" y="361"/>
                  </a:cubicBezTo>
                  <a:cubicBezTo>
                    <a:pt x="736" y="345"/>
                    <a:pt x="736" y="330"/>
                    <a:pt x="736" y="314"/>
                  </a:cubicBezTo>
                  <a:cubicBezTo>
                    <a:pt x="736" y="298"/>
                    <a:pt x="736" y="283"/>
                    <a:pt x="720" y="267"/>
                  </a:cubicBezTo>
                  <a:cubicBezTo>
                    <a:pt x="704" y="251"/>
                    <a:pt x="689" y="251"/>
                    <a:pt x="673" y="251"/>
                  </a:cubicBezTo>
                  <a:close/>
                  <a:moveTo>
                    <a:pt x="298" y="424"/>
                  </a:moveTo>
                  <a:lnTo>
                    <a:pt x="298" y="424"/>
                  </a:lnTo>
                  <a:cubicBezTo>
                    <a:pt x="282" y="424"/>
                    <a:pt x="251" y="408"/>
                    <a:pt x="235" y="393"/>
                  </a:cubicBezTo>
                  <a:cubicBezTo>
                    <a:pt x="188" y="345"/>
                    <a:pt x="188" y="283"/>
                    <a:pt x="235" y="236"/>
                  </a:cubicBezTo>
                  <a:cubicBezTo>
                    <a:pt x="251" y="220"/>
                    <a:pt x="282" y="204"/>
                    <a:pt x="298" y="204"/>
                  </a:cubicBezTo>
                  <a:cubicBezTo>
                    <a:pt x="329" y="204"/>
                    <a:pt x="361" y="220"/>
                    <a:pt x="376" y="236"/>
                  </a:cubicBezTo>
                  <a:cubicBezTo>
                    <a:pt x="407" y="251"/>
                    <a:pt x="407" y="283"/>
                    <a:pt x="407" y="314"/>
                  </a:cubicBezTo>
                  <a:cubicBezTo>
                    <a:pt x="407" y="345"/>
                    <a:pt x="407" y="361"/>
                    <a:pt x="376" y="393"/>
                  </a:cubicBezTo>
                  <a:cubicBezTo>
                    <a:pt x="361" y="408"/>
                    <a:pt x="329" y="424"/>
                    <a:pt x="298" y="424"/>
                  </a:cubicBezTo>
                  <a:close/>
                  <a:moveTo>
                    <a:pt x="298" y="251"/>
                  </a:moveTo>
                  <a:lnTo>
                    <a:pt x="298" y="251"/>
                  </a:lnTo>
                  <a:cubicBezTo>
                    <a:pt x="282" y="251"/>
                    <a:pt x="266" y="251"/>
                    <a:pt x="266" y="267"/>
                  </a:cubicBezTo>
                  <a:cubicBezTo>
                    <a:pt x="235" y="298"/>
                    <a:pt x="235" y="330"/>
                    <a:pt x="266" y="361"/>
                  </a:cubicBezTo>
                  <a:cubicBezTo>
                    <a:pt x="282" y="376"/>
                    <a:pt x="329" y="376"/>
                    <a:pt x="345" y="361"/>
                  </a:cubicBezTo>
                  <a:cubicBezTo>
                    <a:pt x="361" y="345"/>
                    <a:pt x="361" y="330"/>
                    <a:pt x="361" y="314"/>
                  </a:cubicBezTo>
                  <a:cubicBezTo>
                    <a:pt x="361" y="298"/>
                    <a:pt x="361" y="283"/>
                    <a:pt x="345" y="267"/>
                  </a:cubicBezTo>
                  <a:cubicBezTo>
                    <a:pt x="329" y="251"/>
                    <a:pt x="313" y="251"/>
                    <a:pt x="298" y="25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Box 17"/>
            <p:cNvSpPr txBox="1"/>
            <p:nvPr/>
          </p:nvSpPr>
          <p:spPr>
            <a:xfrm>
              <a:off x="5832383" y="3390459"/>
              <a:ext cx="653063" cy="230833"/>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Unabhängig</a:t>
              </a:r>
            </a:p>
          </p:txBody>
        </p:sp>
        <p:sp>
          <p:nvSpPr>
            <p:cNvPr id="19" name="TextBox 18"/>
            <p:cNvSpPr txBox="1"/>
            <p:nvPr/>
          </p:nvSpPr>
          <p:spPr>
            <a:xfrm>
              <a:off x="5583353" y="3565405"/>
              <a:ext cx="1151125" cy="331485"/>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Lokal oder Remote das System läuft alleine</a:t>
              </a:r>
            </a:p>
          </p:txBody>
        </p:sp>
      </p:grpSp>
      <p:grpSp>
        <p:nvGrpSpPr>
          <p:cNvPr id="7" name="Группа 6"/>
          <p:cNvGrpSpPr/>
          <p:nvPr/>
        </p:nvGrpSpPr>
        <p:grpSpPr>
          <a:xfrm>
            <a:off x="9944679" y="3795463"/>
            <a:ext cx="1759951" cy="2041968"/>
            <a:chOff x="7458509" y="2846597"/>
            <a:chExt cx="1319963" cy="1531476"/>
          </a:xfrm>
        </p:grpSpPr>
        <p:sp>
          <p:nvSpPr>
            <p:cNvPr id="10" name="Freeform 1"/>
            <p:cNvSpPr>
              <a:spLocks noChangeArrowheads="1"/>
            </p:cNvSpPr>
            <p:nvPr/>
          </p:nvSpPr>
          <p:spPr bwMode="auto">
            <a:xfrm rot="6903648" flipH="1">
              <a:off x="7352753" y="2952353"/>
              <a:ext cx="1531476" cy="1319963"/>
            </a:xfrm>
            <a:custGeom>
              <a:avLst/>
              <a:gdLst>
                <a:gd name="T0" fmla="*/ 3448 w 6771"/>
                <a:gd name="T1" fmla="*/ 0 h 5832"/>
                <a:gd name="T2" fmla="*/ 3448 w 6771"/>
                <a:gd name="T3" fmla="*/ 0 h 5832"/>
                <a:gd name="T4" fmla="*/ 313 w 6771"/>
                <a:gd name="T5" fmla="*/ 5831 h 5832"/>
                <a:gd name="T6" fmla="*/ 3448 w 6771"/>
                <a:gd name="T7" fmla="*/ 5141 h 5832"/>
                <a:gd name="T8" fmla="*/ 6707 w 6771"/>
                <a:gd name="T9" fmla="*/ 5831 h 5832"/>
                <a:gd name="T10" fmla="*/ 3448 w 6771"/>
                <a:gd name="T11" fmla="*/ 0 h 5832"/>
              </a:gdLst>
              <a:ahLst/>
              <a:cxnLst>
                <a:cxn ang="0">
                  <a:pos x="T0" y="T1"/>
                </a:cxn>
                <a:cxn ang="0">
                  <a:pos x="T2" y="T3"/>
                </a:cxn>
                <a:cxn ang="0">
                  <a:pos x="T4" y="T5"/>
                </a:cxn>
                <a:cxn ang="0">
                  <a:pos x="T6" y="T7"/>
                </a:cxn>
                <a:cxn ang="0">
                  <a:pos x="T8" y="T9"/>
                </a:cxn>
                <a:cxn ang="0">
                  <a:pos x="T10" y="T11"/>
                </a:cxn>
              </a:cxnLst>
              <a:rect l="0" t="0" r="r" b="b"/>
              <a:pathLst>
                <a:path w="6771" h="5832">
                  <a:moveTo>
                    <a:pt x="3448" y="0"/>
                  </a:moveTo>
                  <a:lnTo>
                    <a:pt x="3448" y="0"/>
                  </a:lnTo>
                  <a:cubicBezTo>
                    <a:pt x="3448" y="0"/>
                    <a:pt x="0" y="1677"/>
                    <a:pt x="313" y="5831"/>
                  </a:cubicBezTo>
                  <a:cubicBezTo>
                    <a:pt x="329" y="5721"/>
                    <a:pt x="2257" y="5016"/>
                    <a:pt x="3448" y="5141"/>
                  </a:cubicBezTo>
                  <a:cubicBezTo>
                    <a:pt x="3416" y="5109"/>
                    <a:pt x="4983" y="5047"/>
                    <a:pt x="6707" y="5831"/>
                  </a:cubicBezTo>
                  <a:cubicBezTo>
                    <a:pt x="6723" y="5831"/>
                    <a:pt x="6770" y="1834"/>
                    <a:pt x="3448" y="0"/>
                  </a:cubicBezTo>
                </a:path>
              </a:pathLst>
            </a:custGeom>
            <a:solidFill>
              <a:srgbClr val="383838"/>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0" name="Freeform 4"/>
            <p:cNvSpPr>
              <a:spLocks noChangeArrowheads="1"/>
            </p:cNvSpPr>
            <p:nvPr/>
          </p:nvSpPr>
          <p:spPr bwMode="auto">
            <a:xfrm>
              <a:off x="7941745" y="3064481"/>
              <a:ext cx="223486" cy="223486"/>
            </a:xfrm>
            <a:custGeom>
              <a:avLst/>
              <a:gdLst>
                <a:gd name="T0" fmla="*/ 486 w 988"/>
                <a:gd name="T1" fmla="*/ 988 h 989"/>
                <a:gd name="T2" fmla="*/ 486 w 988"/>
                <a:gd name="T3" fmla="*/ 0 h 989"/>
                <a:gd name="T4" fmla="*/ 486 w 988"/>
                <a:gd name="T5" fmla="*/ 988 h 989"/>
                <a:gd name="T6" fmla="*/ 486 w 988"/>
                <a:gd name="T7" fmla="*/ 47 h 989"/>
                <a:gd name="T8" fmla="*/ 486 w 988"/>
                <a:gd name="T9" fmla="*/ 941 h 989"/>
                <a:gd name="T10" fmla="*/ 486 w 988"/>
                <a:gd name="T11" fmla="*/ 47 h 989"/>
                <a:gd name="T12" fmla="*/ 673 w 988"/>
                <a:gd name="T13" fmla="*/ 784 h 989"/>
                <a:gd name="T14" fmla="*/ 594 w 988"/>
                <a:gd name="T15" fmla="*/ 612 h 989"/>
                <a:gd name="T16" fmla="*/ 751 w 988"/>
                <a:gd name="T17" fmla="*/ 612 h 989"/>
                <a:gd name="T18" fmla="*/ 751 w 988"/>
                <a:gd name="T19" fmla="*/ 753 h 989"/>
                <a:gd name="T20" fmla="*/ 673 w 988"/>
                <a:gd name="T21" fmla="*/ 627 h 989"/>
                <a:gd name="T22" fmla="*/ 626 w 988"/>
                <a:gd name="T23" fmla="*/ 643 h 989"/>
                <a:gd name="T24" fmla="*/ 720 w 988"/>
                <a:gd name="T25" fmla="*/ 722 h 989"/>
                <a:gd name="T26" fmla="*/ 720 w 988"/>
                <a:gd name="T27" fmla="*/ 643 h 989"/>
                <a:gd name="T28" fmla="*/ 298 w 988"/>
                <a:gd name="T29" fmla="*/ 784 h 989"/>
                <a:gd name="T30" fmla="*/ 235 w 988"/>
                <a:gd name="T31" fmla="*/ 753 h 989"/>
                <a:gd name="T32" fmla="*/ 298 w 988"/>
                <a:gd name="T33" fmla="*/ 581 h 989"/>
                <a:gd name="T34" fmla="*/ 407 w 988"/>
                <a:gd name="T35" fmla="*/ 690 h 989"/>
                <a:gd name="T36" fmla="*/ 298 w 988"/>
                <a:gd name="T37" fmla="*/ 784 h 989"/>
                <a:gd name="T38" fmla="*/ 298 w 988"/>
                <a:gd name="T39" fmla="*/ 627 h 989"/>
                <a:gd name="T40" fmla="*/ 266 w 988"/>
                <a:gd name="T41" fmla="*/ 722 h 989"/>
                <a:gd name="T42" fmla="*/ 361 w 988"/>
                <a:gd name="T43" fmla="*/ 690 h 989"/>
                <a:gd name="T44" fmla="*/ 298 w 988"/>
                <a:gd name="T45" fmla="*/ 627 h 989"/>
                <a:gd name="T46" fmla="*/ 486 w 988"/>
                <a:gd name="T47" fmla="*/ 596 h 989"/>
                <a:gd name="T48" fmla="*/ 423 w 988"/>
                <a:gd name="T49" fmla="*/ 424 h 989"/>
                <a:gd name="T50" fmla="*/ 563 w 988"/>
                <a:gd name="T51" fmla="*/ 424 h 989"/>
                <a:gd name="T52" fmla="*/ 563 w 988"/>
                <a:gd name="T53" fmla="*/ 565 h 989"/>
                <a:gd name="T54" fmla="*/ 486 w 988"/>
                <a:gd name="T55" fmla="*/ 439 h 989"/>
                <a:gd name="T56" fmla="*/ 454 w 988"/>
                <a:gd name="T57" fmla="*/ 455 h 989"/>
                <a:gd name="T58" fmla="*/ 532 w 988"/>
                <a:gd name="T59" fmla="*/ 533 h 989"/>
                <a:gd name="T60" fmla="*/ 532 w 988"/>
                <a:gd name="T61" fmla="*/ 455 h 989"/>
                <a:gd name="T62" fmla="*/ 673 w 988"/>
                <a:gd name="T63" fmla="*/ 424 h 989"/>
                <a:gd name="T64" fmla="*/ 594 w 988"/>
                <a:gd name="T65" fmla="*/ 393 h 989"/>
                <a:gd name="T66" fmla="*/ 673 w 988"/>
                <a:gd name="T67" fmla="*/ 204 h 989"/>
                <a:gd name="T68" fmla="*/ 782 w 988"/>
                <a:gd name="T69" fmla="*/ 314 h 989"/>
                <a:gd name="T70" fmla="*/ 673 w 988"/>
                <a:gd name="T71" fmla="*/ 424 h 989"/>
                <a:gd name="T72" fmla="*/ 673 w 988"/>
                <a:gd name="T73" fmla="*/ 251 h 989"/>
                <a:gd name="T74" fmla="*/ 626 w 988"/>
                <a:gd name="T75" fmla="*/ 361 h 989"/>
                <a:gd name="T76" fmla="*/ 736 w 988"/>
                <a:gd name="T77" fmla="*/ 314 h 989"/>
                <a:gd name="T78" fmla="*/ 673 w 988"/>
                <a:gd name="T79" fmla="*/ 251 h 989"/>
                <a:gd name="T80" fmla="*/ 298 w 988"/>
                <a:gd name="T81" fmla="*/ 424 h 989"/>
                <a:gd name="T82" fmla="*/ 235 w 988"/>
                <a:gd name="T83" fmla="*/ 236 h 989"/>
                <a:gd name="T84" fmla="*/ 376 w 988"/>
                <a:gd name="T85" fmla="*/ 236 h 989"/>
                <a:gd name="T86" fmla="*/ 376 w 988"/>
                <a:gd name="T87" fmla="*/ 393 h 989"/>
                <a:gd name="T88" fmla="*/ 298 w 988"/>
                <a:gd name="T89" fmla="*/ 251 h 989"/>
                <a:gd name="T90" fmla="*/ 266 w 988"/>
                <a:gd name="T91" fmla="*/ 267 h 989"/>
                <a:gd name="T92" fmla="*/ 345 w 988"/>
                <a:gd name="T93" fmla="*/ 361 h 989"/>
                <a:gd name="T94" fmla="*/ 345 w 988"/>
                <a:gd name="T95" fmla="*/ 267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989">
                  <a:moveTo>
                    <a:pt x="486" y="988"/>
                  </a:moveTo>
                  <a:lnTo>
                    <a:pt x="486" y="988"/>
                  </a:lnTo>
                  <a:cubicBezTo>
                    <a:pt x="219" y="988"/>
                    <a:pt x="0" y="769"/>
                    <a:pt x="0" y="502"/>
                  </a:cubicBezTo>
                  <a:cubicBezTo>
                    <a:pt x="0" y="220"/>
                    <a:pt x="219" y="0"/>
                    <a:pt x="486" y="0"/>
                  </a:cubicBezTo>
                  <a:cubicBezTo>
                    <a:pt x="767" y="0"/>
                    <a:pt x="987" y="220"/>
                    <a:pt x="987" y="502"/>
                  </a:cubicBezTo>
                  <a:cubicBezTo>
                    <a:pt x="987" y="769"/>
                    <a:pt x="767" y="988"/>
                    <a:pt x="486" y="988"/>
                  </a:cubicBezTo>
                  <a:close/>
                  <a:moveTo>
                    <a:pt x="486" y="47"/>
                  </a:moveTo>
                  <a:lnTo>
                    <a:pt x="486" y="47"/>
                  </a:lnTo>
                  <a:cubicBezTo>
                    <a:pt x="251" y="47"/>
                    <a:pt x="47" y="251"/>
                    <a:pt x="47" y="502"/>
                  </a:cubicBezTo>
                  <a:cubicBezTo>
                    <a:pt x="47" y="737"/>
                    <a:pt x="251" y="941"/>
                    <a:pt x="486" y="941"/>
                  </a:cubicBezTo>
                  <a:cubicBezTo>
                    <a:pt x="736" y="941"/>
                    <a:pt x="939" y="737"/>
                    <a:pt x="939" y="502"/>
                  </a:cubicBezTo>
                  <a:cubicBezTo>
                    <a:pt x="939" y="251"/>
                    <a:pt x="736" y="47"/>
                    <a:pt x="486" y="47"/>
                  </a:cubicBezTo>
                  <a:close/>
                  <a:moveTo>
                    <a:pt x="673" y="784"/>
                  </a:moveTo>
                  <a:lnTo>
                    <a:pt x="673" y="784"/>
                  </a:lnTo>
                  <a:cubicBezTo>
                    <a:pt x="641" y="784"/>
                    <a:pt x="626" y="784"/>
                    <a:pt x="594" y="753"/>
                  </a:cubicBezTo>
                  <a:cubicBezTo>
                    <a:pt x="563" y="722"/>
                    <a:pt x="563" y="643"/>
                    <a:pt x="594" y="612"/>
                  </a:cubicBezTo>
                  <a:cubicBezTo>
                    <a:pt x="626" y="581"/>
                    <a:pt x="641" y="581"/>
                    <a:pt x="673" y="581"/>
                  </a:cubicBezTo>
                  <a:cubicBezTo>
                    <a:pt x="704" y="581"/>
                    <a:pt x="736" y="581"/>
                    <a:pt x="751" y="612"/>
                  </a:cubicBezTo>
                  <a:cubicBezTo>
                    <a:pt x="767" y="627"/>
                    <a:pt x="782" y="659"/>
                    <a:pt x="782" y="690"/>
                  </a:cubicBezTo>
                  <a:cubicBezTo>
                    <a:pt x="782" y="706"/>
                    <a:pt x="767" y="737"/>
                    <a:pt x="751" y="753"/>
                  </a:cubicBezTo>
                  <a:cubicBezTo>
                    <a:pt x="736" y="784"/>
                    <a:pt x="704" y="784"/>
                    <a:pt x="673" y="784"/>
                  </a:cubicBezTo>
                  <a:close/>
                  <a:moveTo>
                    <a:pt x="673" y="627"/>
                  </a:moveTo>
                  <a:lnTo>
                    <a:pt x="673" y="627"/>
                  </a:lnTo>
                  <a:cubicBezTo>
                    <a:pt x="657" y="627"/>
                    <a:pt x="641" y="627"/>
                    <a:pt x="626" y="643"/>
                  </a:cubicBezTo>
                  <a:cubicBezTo>
                    <a:pt x="610" y="659"/>
                    <a:pt x="610" y="706"/>
                    <a:pt x="626" y="722"/>
                  </a:cubicBezTo>
                  <a:cubicBezTo>
                    <a:pt x="657" y="753"/>
                    <a:pt x="689" y="753"/>
                    <a:pt x="720" y="722"/>
                  </a:cubicBezTo>
                  <a:cubicBezTo>
                    <a:pt x="736" y="722"/>
                    <a:pt x="736" y="706"/>
                    <a:pt x="736" y="690"/>
                  </a:cubicBezTo>
                  <a:cubicBezTo>
                    <a:pt x="736" y="659"/>
                    <a:pt x="736" y="659"/>
                    <a:pt x="720" y="643"/>
                  </a:cubicBezTo>
                  <a:cubicBezTo>
                    <a:pt x="704" y="627"/>
                    <a:pt x="689" y="627"/>
                    <a:pt x="673" y="627"/>
                  </a:cubicBezTo>
                  <a:close/>
                  <a:moveTo>
                    <a:pt x="298" y="784"/>
                  </a:moveTo>
                  <a:lnTo>
                    <a:pt x="298" y="784"/>
                  </a:lnTo>
                  <a:cubicBezTo>
                    <a:pt x="282" y="784"/>
                    <a:pt x="251" y="784"/>
                    <a:pt x="235" y="753"/>
                  </a:cubicBezTo>
                  <a:cubicBezTo>
                    <a:pt x="188" y="722"/>
                    <a:pt x="188" y="643"/>
                    <a:pt x="235" y="612"/>
                  </a:cubicBezTo>
                  <a:cubicBezTo>
                    <a:pt x="251" y="581"/>
                    <a:pt x="282" y="581"/>
                    <a:pt x="298" y="581"/>
                  </a:cubicBezTo>
                  <a:cubicBezTo>
                    <a:pt x="329" y="581"/>
                    <a:pt x="361" y="581"/>
                    <a:pt x="376" y="612"/>
                  </a:cubicBezTo>
                  <a:cubicBezTo>
                    <a:pt x="407" y="627"/>
                    <a:pt x="407" y="659"/>
                    <a:pt x="407" y="690"/>
                  </a:cubicBezTo>
                  <a:cubicBezTo>
                    <a:pt x="407" y="706"/>
                    <a:pt x="407" y="737"/>
                    <a:pt x="376" y="753"/>
                  </a:cubicBezTo>
                  <a:cubicBezTo>
                    <a:pt x="361" y="784"/>
                    <a:pt x="329" y="784"/>
                    <a:pt x="298" y="784"/>
                  </a:cubicBezTo>
                  <a:close/>
                  <a:moveTo>
                    <a:pt x="298" y="627"/>
                  </a:moveTo>
                  <a:lnTo>
                    <a:pt x="298" y="627"/>
                  </a:lnTo>
                  <a:cubicBezTo>
                    <a:pt x="282" y="627"/>
                    <a:pt x="266" y="627"/>
                    <a:pt x="266" y="643"/>
                  </a:cubicBezTo>
                  <a:cubicBezTo>
                    <a:pt x="235" y="659"/>
                    <a:pt x="235" y="706"/>
                    <a:pt x="266" y="722"/>
                  </a:cubicBezTo>
                  <a:cubicBezTo>
                    <a:pt x="282" y="753"/>
                    <a:pt x="329" y="753"/>
                    <a:pt x="345" y="722"/>
                  </a:cubicBezTo>
                  <a:cubicBezTo>
                    <a:pt x="361" y="722"/>
                    <a:pt x="361" y="706"/>
                    <a:pt x="361" y="690"/>
                  </a:cubicBezTo>
                  <a:cubicBezTo>
                    <a:pt x="361" y="659"/>
                    <a:pt x="361" y="659"/>
                    <a:pt x="345" y="643"/>
                  </a:cubicBezTo>
                  <a:cubicBezTo>
                    <a:pt x="329" y="627"/>
                    <a:pt x="313" y="627"/>
                    <a:pt x="298" y="627"/>
                  </a:cubicBezTo>
                  <a:close/>
                  <a:moveTo>
                    <a:pt x="486" y="596"/>
                  </a:moveTo>
                  <a:lnTo>
                    <a:pt x="486" y="596"/>
                  </a:lnTo>
                  <a:cubicBezTo>
                    <a:pt x="470" y="596"/>
                    <a:pt x="439" y="596"/>
                    <a:pt x="423" y="565"/>
                  </a:cubicBezTo>
                  <a:cubicBezTo>
                    <a:pt x="376" y="533"/>
                    <a:pt x="376" y="455"/>
                    <a:pt x="423" y="424"/>
                  </a:cubicBezTo>
                  <a:cubicBezTo>
                    <a:pt x="439" y="393"/>
                    <a:pt x="470" y="393"/>
                    <a:pt x="486" y="393"/>
                  </a:cubicBezTo>
                  <a:cubicBezTo>
                    <a:pt x="516" y="393"/>
                    <a:pt x="548" y="393"/>
                    <a:pt x="563" y="424"/>
                  </a:cubicBezTo>
                  <a:cubicBezTo>
                    <a:pt x="594" y="439"/>
                    <a:pt x="594" y="471"/>
                    <a:pt x="594" y="502"/>
                  </a:cubicBezTo>
                  <a:cubicBezTo>
                    <a:pt x="594" y="518"/>
                    <a:pt x="594" y="549"/>
                    <a:pt x="563" y="565"/>
                  </a:cubicBezTo>
                  <a:cubicBezTo>
                    <a:pt x="548" y="596"/>
                    <a:pt x="516" y="596"/>
                    <a:pt x="486" y="596"/>
                  </a:cubicBezTo>
                  <a:close/>
                  <a:moveTo>
                    <a:pt x="486" y="439"/>
                  </a:moveTo>
                  <a:lnTo>
                    <a:pt x="486" y="439"/>
                  </a:lnTo>
                  <a:cubicBezTo>
                    <a:pt x="470" y="439"/>
                    <a:pt x="454" y="439"/>
                    <a:pt x="454" y="455"/>
                  </a:cubicBezTo>
                  <a:cubicBezTo>
                    <a:pt x="423" y="471"/>
                    <a:pt x="423" y="518"/>
                    <a:pt x="454" y="533"/>
                  </a:cubicBezTo>
                  <a:cubicBezTo>
                    <a:pt x="470" y="565"/>
                    <a:pt x="516" y="565"/>
                    <a:pt x="532" y="533"/>
                  </a:cubicBezTo>
                  <a:cubicBezTo>
                    <a:pt x="548" y="533"/>
                    <a:pt x="548" y="518"/>
                    <a:pt x="548" y="502"/>
                  </a:cubicBezTo>
                  <a:cubicBezTo>
                    <a:pt x="548" y="471"/>
                    <a:pt x="548" y="471"/>
                    <a:pt x="532" y="455"/>
                  </a:cubicBezTo>
                  <a:cubicBezTo>
                    <a:pt x="516" y="439"/>
                    <a:pt x="501" y="439"/>
                    <a:pt x="486" y="439"/>
                  </a:cubicBezTo>
                  <a:close/>
                  <a:moveTo>
                    <a:pt x="673" y="424"/>
                  </a:moveTo>
                  <a:lnTo>
                    <a:pt x="673" y="424"/>
                  </a:lnTo>
                  <a:cubicBezTo>
                    <a:pt x="641" y="424"/>
                    <a:pt x="626" y="408"/>
                    <a:pt x="594" y="393"/>
                  </a:cubicBezTo>
                  <a:cubicBezTo>
                    <a:pt x="563" y="345"/>
                    <a:pt x="563" y="283"/>
                    <a:pt x="594" y="236"/>
                  </a:cubicBezTo>
                  <a:cubicBezTo>
                    <a:pt x="626" y="220"/>
                    <a:pt x="641" y="204"/>
                    <a:pt x="673" y="204"/>
                  </a:cubicBezTo>
                  <a:cubicBezTo>
                    <a:pt x="704" y="204"/>
                    <a:pt x="736" y="220"/>
                    <a:pt x="751" y="236"/>
                  </a:cubicBezTo>
                  <a:cubicBezTo>
                    <a:pt x="767" y="251"/>
                    <a:pt x="782" y="283"/>
                    <a:pt x="782" y="314"/>
                  </a:cubicBezTo>
                  <a:cubicBezTo>
                    <a:pt x="782" y="345"/>
                    <a:pt x="767" y="361"/>
                    <a:pt x="751" y="393"/>
                  </a:cubicBezTo>
                  <a:cubicBezTo>
                    <a:pt x="736" y="408"/>
                    <a:pt x="704" y="424"/>
                    <a:pt x="673" y="424"/>
                  </a:cubicBezTo>
                  <a:close/>
                  <a:moveTo>
                    <a:pt x="673" y="251"/>
                  </a:moveTo>
                  <a:lnTo>
                    <a:pt x="673" y="251"/>
                  </a:lnTo>
                  <a:cubicBezTo>
                    <a:pt x="657" y="251"/>
                    <a:pt x="641" y="251"/>
                    <a:pt x="626" y="267"/>
                  </a:cubicBezTo>
                  <a:cubicBezTo>
                    <a:pt x="610" y="298"/>
                    <a:pt x="610" y="330"/>
                    <a:pt x="626" y="361"/>
                  </a:cubicBezTo>
                  <a:cubicBezTo>
                    <a:pt x="657" y="376"/>
                    <a:pt x="689" y="376"/>
                    <a:pt x="720" y="361"/>
                  </a:cubicBezTo>
                  <a:cubicBezTo>
                    <a:pt x="736" y="345"/>
                    <a:pt x="736" y="330"/>
                    <a:pt x="736" y="314"/>
                  </a:cubicBezTo>
                  <a:cubicBezTo>
                    <a:pt x="736" y="298"/>
                    <a:pt x="736" y="283"/>
                    <a:pt x="720" y="267"/>
                  </a:cubicBezTo>
                  <a:cubicBezTo>
                    <a:pt x="704" y="251"/>
                    <a:pt x="689" y="251"/>
                    <a:pt x="673" y="251"/>
                  </a:cubicBezTo>
                  <a:close/>
                  <a:moveTo>
                    <a:pt x="298" y="424"/>
                  </a:moveTo>
                  <a:lnTo>
                    <a:pt x="298" y="424"/>
                  </a:lnTo>
                  <a:cubicBezTo>
                    <a:pt x="282" y="424"/>
                    <a:pt x="251" y="408"/>
                    <a:pt x="235" y="393"/>
                  </a:cubicBezTo>
                  <a:cubicBezTo>
                    <a:pt x="188" y="345"/>
                    <a:pt x="188" y="283"/>
                    <a:pt x="235" y="236"/>
                  </a:cubicBezTo>
                  <a:cubicBezTo>
                    <a:pt x="251" y="220"/>
                    <a:pt x="282" y="204"/>
                    <a:pt x="298" y="204"/>
                  </a:cubicBezTo>
                  <a:cubicBezTo>
                    <a:pt x="329" y="204"/>
                    <a:pt x="361" y="220"/>
                    <a:pt x="376" y="236"/>
                  </a:cubicBezTo>
                  <a:cubicBezTo>
                    <a:pt x="407" y="251"/>
                    <a:pt x="407" y="283"/>
                    <a:pt x="407" y="314"/>
                  </a:cubicBezTo>
                  <a:cubicBezTo>
                    <a:pt x="407" y="345"/>
                    <a:pt x="407" y="361"/>
                    <a:pt x="376" y="393"/>
                  </a:cubicBezTo>
                  <a:cubicBezTo>
                    <a:pt x="361" y="408"/>
                    <a:pt x="329" y="424"/>
                    <a:pt x="298" y="424"/>
                  </a:cubicBezTo>
                  <a:close/>
                  <a:moveTo>
                    <a:pt x="298" y="251"/>
                  </a:moveTo>
                  <a:lnTo>
                    <a:pt x="298" y="251"/>
                  </a:lnTo>
                  <a:cubicBezTo>
                    <a:pt x="282" y="251"/>
                    <a:pt x="266" y="251"/>
                    <a:pt x="266" y="267"/>
                  </a:cubicBezTo>
                  <a:cubicBezTo>
                    <a:pt x="235" y="298"/>
                    <a:pt x="235" y="330"/>
                    <a:pt x="266" y="361"/>
                  </a:cubicBezTo>
                  <a:cubicBezTo>
                    <a:pt x="282" y="376"/>
                    <a:pt x="329" y="376"/>
                    <a:pt x="345" y="361"/>
                  </a:cubicBezTo>
                  <a:cubicBezTo>
                    <a:pt x="361" y="345"/>
                    <a:pt x="361" y="330"/>
                    <a:pt x="361" y="314"/>
                  </a:cubicBezTo>
                  <a:cubicBezTo>
                    <a:pt x="361" y="298"/>
                    <a:pt x="361" y="283"/>
                    <a:pt x="345" y="267"/>
                  </a:cubicBezTo>
                  <a:cubicBezTo>
                    <a:pt x="329" y="251"/>
                    <a:pt x="313" y="251"/>
                    <a:pt x="298" y="25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1" name="TextBox 20"/>
            <p:cNvSpPr txBox="1"/>
            <p:nvPr/>
          </p:nvSpPr>
          <p:spPr>
            <a:xfrm>
              <a:off x="7749195" y="3340729"/>
              <a:ext cx="608581" cy="230833"/>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Sicherheit</a:t>
              </a:r>
            </a:p>
          </p:txBody>
        </p:sp>
        <p:sp>
          <p:nvSpPr>
            <p:cNvPr id="22" name="TextBox 21"/>
            <p:cNvSpPr txBox="1"/>
            <p:nvPr/>
          </p:nvSpPr>
          <p:spPr>
            <a:xfrm>
              <a:off x="7477925" y="3515675"/>
              <a:ext cx="1151125" cy="331485"/>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Immer die neuste Version ohne Unterbrechungen</a:t>
              </a:r>
            </a:p>
          </p:txBody>
        </p:sp>
      </p:grpSp>
      <p:grpSp>
        <p:nvGrpSpPr>
          <p:cNvPr id="3" name="Группа 2"/>
          <p:cNvGrpSpPr/>
          <p:nvPr/>
        </p:nvGrpSpPr>
        <p:grpSpPr>
          <a:xfrm>
            <a:off x="1541724" y="2928241"/>
            <a:ext cx="2638899" cy="2366010"/>
            <a:chOff x="1351585" y="2214276"/>
            <a:chExt cx="1979174" cy="1774508"/>
          </a:xfrm>
        </p:grpSpPr>
        <p:sp>
          <p:nvSpPr>
            <p:cNvPr id="23" name="TextBox 22"/>
            <p:cNvSpPr txBox="1"/>
            <p:nvPr/>
          </p:nvSpPr>
          <p:spPr>
            <a:xfrm>
              <a:off x="1351585" y="2214276"/>
              <a:ext cx="90313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Entwicklung</a:t>
              </a:r>
            </a:p>
          </p:txBody>
        </p:sp>
        <p:sp>
          <p:nvSpPr>
            <p:cNvPr id="24" name="TextBox 23"/>
            <p:cNvSpPr txBox="1"/>
            <p:nvPr/>
          </p:nvSpPr>
          <p:spPr>
            <a:xfrm>
              <a:off x="1351585" y="2549303"/>
              <a:ext cx="1979174" cy="14394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Entwicklung wird immer schwieriger abhängig von der Größe des Projektes und der Komplexität der Software. Um den Overhead eines Entwicklers zu minimieren werden Container verwendet.</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erlauben es Entwicklern schnelle Änderungen unter „Echt“-Bedingungen auszutesten.</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Umfangreiche Änderungen können jederzeit an den Containern vorgenommen werden.</a:t>
              </a:r>
            </a:p>
          </p:txBody>
        </p:sp>
      </p:grpSp>
      <p:grpSp>
        <p:nvGrpSpPr>
          <p:cNvPr id="4" name="Группа 3"/>
          <p:cNvGrpSpPr/>
          <p:nvPr/>
        </p:nvGrpSpPr>
        <p:grpSpPr>
          <a:xfrm>
            <a:off x="4180623" y="2952368"/>
            <a:ext cx="2638899" cy="2366010"/>
            <a:chOff x="3135467" y="2214276"/>
            <a:chExt cx="1979174" cy="1774508"/>
          </a:xfrm>
        </p:grpSpPr>
        <p:sp>
          <p:nvSpPr>
            <p:cNvPr id="25" name="TextBox 24"/>
            <p:cNvSpPr txBox="1"/>
            <p:nvPr/>
          </p:nvSpPr>
          <p:spPr>
            <a:xfrm>
              <a:off x="3135467" y="2214276"/>
              <a:ext cx="105100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Bereitstellung</a:t>
              </a:r>
            </a:p>
          </p:txBody>
        </p:sp>
        <p:sp>
          <p:nvSpPr>
            <p:cNvPr id="26" name="TextBox 25"/>
            <p:cNvSpPr txBox="1"/>
            <p:nvPr/>
          </p:nvSpPr>
          <p:spPr>
            <a:xfrm>
              <a:off x="3135467" y="2549303"/>
              <a:ext cx="1979174" cy="14394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Bereitstellung dauert ohne Container je nach Projekt und Software Größe eine ganze Weile. Mit Containern ist es möglich schnell und Performance optimiert Software Infrastruktur und ganze Projekte zu starten.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Zudem ist eine Integration von CDI und Automatisierung Abläufen möglich was großen Teams es erlaubt ständige Entwicklung und Auslieferung fast synchron ablaufen zu lassen.</a:t>
              </a:r>
              <a:endParaRPr kumimoji="0" lang="ru-RU"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1" name="Группа 30"/>
          <p:cNvGrpSpPr/>
          <p:nvPr/>
        </p:nvGrpSpPr>
        <p:grpSpPr>
          <a:xfrm>
            <a:off x="11319310" y="359343"/>
            <a:ext cx="603183" cy="603183"/>
            <a:chOff x="8489482" y="269507"/>
            <a:chExt cx="452387" cy="452387"/>
          </a:xfrm>
        </p:grpSpPr>
        <p:sp>
          <p:nvSpPr>
            <p:cNvPr id="32" name="Овал 3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5810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8" name="TextBox 7"/>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
        <p:nvSpPr>
          <p:cNvPr id="9" name="TextBox 665">
            <a:extLst>
              <a:ext uri="{FF2B5EF4-FFF2-40B4-BE49-F238E27FC236}">
                <a16:creationId xmlns:a16="http://schemas.microsoft.com/office/drawing/2014/main" id="{9C0BD631-5474-6738-019D-1470037BB340}"/>
              </a:ext>
            </a:extLst>
          </p:cNvPr>
          <p:cNvSpPr txBox="1"/>
          <p:nvPr/>
        </p:nvSpPr>
        <p:spPr>
          <a:xfrm>
            <a:off x="4897032" y="761107"/>
            <a:ext cx="2531463"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 Anteile</a:t>
            </a:r>
          </a:p>
        </p:txBody>
      </p:sp>
      <p:sp>
        <p:nvSpPr>
          <p:cNvPr id="10" name="TextBox 666">
            <a:extLst>
              <a:ext uri="{FF2B5EF4-FFF2-40B4-BE49-F238E27FC236}">
                <a16:creationId xmlns:a16="http://schemas.microsoft.com/office/drawing/2014/main" id="{712C9C43-448D-6319-2B41-6356119EF927}"/>
              </a:ext>
            </a:extLst>
          </p:cNvPr>
          <p:cNvSpPr txBox="1"/>
          <p:nvPr/>
        </p:nvSpPr>
        <p:spPr>
          <a:xfrm>
            <a:off x="4743705" y="1228399"/>
            <a:ext cx="2838116"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viele Unternehmen benutzen Container</a:t>
            </a:r>
          </a:p>
        </p:txBody>
      </p:sp>
      <p:sp>
        <p:nvSpPr>
          <p:cNvPr id="11" name="TextBox 663">
            <a:extLst>
              <a:ext uri="{FF2B5EF4-FFF2-40B4-BE49-F238E27FC236}">
                <a16:creationId xmlns:a16="http://schemas.microsoft.com/office/drawing/2014/main" id="{BFB1550E-FEC4-9220-6BA0-4A2DE6D8BC3B}"/>
              </a:ext>
            </a:extLst>
          </p:cNvPr>
          <p:cNvSpPr txBox="1"/>
          <p:nvPr/>
        </p:nvSpPr>
        <p:spPr>
          <a:xfrm>
            <a:off x="7356517" y="3174216"/>
            <a:ext cx="4133467" cy="9959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sind in den letzten Jahren ein immer größer verwendeter Zweig in der IT und besonders in der Software Entwicklung geworden. Von kleinen Projekten bis hin zu Industrie Giganten jeder Benutzt Container in einem gewissen Rahmen.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Aber wie groß ist der tatsächliche Anteil an Containern in der Entwicklung.</a:t>
            </a:r>
          </a:p>
        </p:txBody>
      </p:sp>
      <p:sp>
        <p:nvSpPr>
          <p:cNvPr id="12" name="TextBox 664">
            <a:extLst>
              <a:ext uri="{FF2B5EF4-FFF2-40B4-BE49-F238E27FC236}">
                <a16:creationId xmlns:a16="http://schemas.microsoft.com/office/drawing/2014/main" id="{02E9EC49-3FFD-77CE-A5E7-A2F08D61802B}"/>
              </a:ext>
            </a:extLst>
          </p:cNvPr>
          <p:cNvSpPr txBox="1"/>
          <p:nvPr/>
        </p:nvSpPr>
        <p:spPr>
          <a:xfrm>
            <a:off x="7356518" y="2703799"/>
            <a:ext cx="989373" cy="37965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nvGrpSpPr>
          <p:cNvPr id="13" name="Группа 12">
            <a:extLst>
              <a:ext uri="{FF2B5EF4-FFF2-40B4-BE49-F238E27FC236}">
                <a16:creationId xmlns:a16="http://schemas.microsoft.com/office/drawing/2014/main" id="{610F28A1-C579-9563-9FFC-6464FC77682C}"/>
              </a:ext>
            </a:extLst>
          </p:cNvPr>
          <p:cNvGrpSpPr/>
          <p:nvPr/>
        </p:nvGrpSpPr>
        <p:grpSpPr>
          <a:xfrm>
            <a:off x="8115758" y="4917816"/>
            <a:ext cx="1724679" cy="285845"/>
            <a:chOff x="6086818" y="3688362"/>
            <a:chExt cx="1293509" cy="214384"/>
          </a:xfrm>
        </p:grpSpPr>
        <p:sp>
          <p:nvSpPr>
            <p:cNvPr id="14" name="Freeform 43">
              <a:extLst>
                <a:ext uri="{FF2B5EF4-FFF2-40B4-BE49-F238E27FC236}">
                  <a16:creationId xmlns:a16="http://schemas.microsoft.com/office/drawing/2014/main" id="{0A140E86-0527-089B-F371-BC2385510B56}"/>
                </a:ext>
              </a:extLst>
            </p:cNvPr>
            <p:cNvSpPr>
              <a:spLocks noChangeArrowheads="1"/>
            </p:cNvSpPr>
            <p:nvPr/>
          </p:nvSpPr>
          <p:spPr bwMode="auto">
            <a:xfrm>
              <a:off x="6086818" y="373281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Freeform 44">
              <a:extLst>
                <a:ext uri="{FF2B5EF4-FFF2-40B4-BE49-F238E27FC236}">
                  <a16:creationId xmlns:a16="http://schemas.microsoft.com/office/drawing/2014/main" id="{ABD88E96-C5B5-C12D-8B80-51C01089A5C1}"/>
                </a:ext>
              </a:extLst>
            </p:cNvPr>
            <p:cNvSpPr>
              <a:spLocks noChangeArrowheads="1"/>
            </p:cNvSpPr>
            <p:nvPr/>
          </p:nvSpPr>
          <p:spPr bwMode="auto">
            <a:xfrm>
              <a:off x="6110630" y="3688362"/>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Freeform 45">
              <a:extLst>
                <a:ext uri="{FF2B5EF4-FFF2-40B4-BE49-F238E27FC236}">
                  <a16:creationId xmlns:a16="http://schemas.microsoft.com/office/drawing/2014/main" id="{AAC13C1E-AEA6-077F-C75C-43D66B255244}"/>
                </a:ext>
              </a:extLst>
            </p:cNvPr>
            <p:cNvSpPr>
              <a:spLocks noChangeArrowheads="1"/>
            </p:cNvSpPr>
            <p:nvPr/>
          </p:nvSpPr>
          <p:spPr bwMode="auto">
            <a:xfrm>
              <a:off x="6216993" y="373281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Freeform 46">
              <a:extLst>
                <a:ext uri="{FF2B5EF4-FFF2-40B4-BE49-F238E27FC236}">
                  <a16:creationId xmlns:a16="http://schemas.microsoft.com/office/drawing/2014/main" id="{BD680539-7C64-0D54-D769-FB96776BB006}"/>
                </a:ext>
              </a:extLst>
            </p:cNvPr>
            <p:cNvSpPr>
              <a:spLocks noChangeArrowheads="1"/>
            </p:cNvSpPr>
            <p:nvPr/>
          </p:nvSpPr>
          <p:spPr bwMode="auto">
            <a:xfrm>
              <a:off x="6236043" y="3688362"/>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Freeform 47">
              <a:extLst>
                <a:ext uri="{FF2B5EF4-FFF2-40B4-BE49-F238E27FC236}">
                  <a16:creationId xmlns:a16="http://schemas.microsoft.com/office/drawing/2014/main" id="{009AF8CB-FFA6-DDF8-BAEF-2E507DF5B419}"/>
                </a:ext>
              </a:extLst>
            </p:cNvPr>
            <p:cNvSpPr>
              <a:spLocks noChangeArrowheads="1"/>
            </p:cNvSpPr>
            <p:nvPr/>
          </p:nvSpPr>
          <p:spPr bwMode="auto">
            <a:xfrm>
              <a:off x="6356693" y="3732812"/>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Freeform 48">
              <a:extLst>
                <a:ext uri="{FF2B5EF4-FFF2-40B4-BE49-F238E27FC236}">
                  <a16:creationId xmlns:a16="http://schemas.microsoft.com/office/drawing/2014/main" id="{4F9AC06B-DCA6-C082-4A82-D96FE71A05E1}"/>
                </a:ext>
              </a:extLst>
            </p:cNvPr>
            <p:cNvSpPr>
              <a:spLocks noChangeArrowheads="1"/>
            </p:cNvSpPr>
            <p:nvPr/>
          </p:nvSpPr>
          <p:spPr bwMode="auto">
            <a:xfrm>
              <a:off x="6378918" y="3688362"/>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0" name="Freeform 49">
              <a:extLst>
                <a:ext uri="{FF2B5EF4-FFF2-40B4-BE49-F238E27FC236}">
                  <a16:creationId xmlns:a16="http://schemas.microsoft.com/office/drawing/2014/main" id="{5DB9114A-73BB-EC24-1E56-6EEF3CBE1B85}"/>
                </a:ext>
              </a:extLst>
            </p:cNvPr>
            <p:cNvSpPr>
              <a:spLocks noChangeArrowheads="1"/>
            </p:cNvSpPr>
            <p:nvPr/>
          </p:nvSpPr>
          <p:spPr bwMode="auto">
            <a:xfrm>
              <a:off x="6496393" y="3735987"/>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1" name="Freeform 50">
              <a:extLst>
                <a:ext uri="{FF2B5EF4-FFF2-40B4-BE49-F238E27FC236}">
                  <a16:creationId xmlns:a16="http://schemas.microsoft.com/office/drawing/2014/main" id="{389CD39D-4452-04DD-B1F9-D26928160578}"/>
                </a:ext>
              </a:extLst>
            </p:cNvPr>
            <p:cNvSpPr>
              <a:spLocks noChangeArrowheads="1"/>
            </p:cNvSpPr>
            <p:nvPr/>
          </p:nvSpPr>
          <p:spPr bwMode="auto">
            <a:xfrm>
              <a:off x="6515443" y="3691537"/>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2" name="Freeform 51">
              <a:extLst>
                <a:ext uri="{FF2B5EF4-FFF2-40B4-BE49-F238E27FC236}">
                  <a16:creationId xmlns:a16="http://schemas.microsoft.com/office/drawing/2014/main" id="{5BFD7B7B-6384-45F7-C38B-0C940C28ACAC}"/>
                </a:ext>
              </a:extLst>
            </p:cNvPr>
            <p:cNvSpPr>
              <a:spLocks noChangeArrowheads="1"/>
            </p:cNvSpPr>
            <p:nvPr/>
          </p:nvSpPr>
          <p:spPr bwMode="auto">
            <a:xfrm>
              <a:off x="6629743" y="3735987"/>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Freeform 52">
              <a:extLst>
                <a:ext uri="{FF2B5EF4-FFF2-40B4-BE49-F238E27FC236}">
                  <a16:creationId xmlns:a16="http://schemas.microsoft.com/office/drawing/2014/main" id="{771AAC60-B294-BCE9-7671-D6974441F4BB}"/>
                </a:ext>
              </a:extLst>
            </p:cNvPr>
            <p:cNvSpPr>
              <a:spLocks noChangeArrowheads="1"/>
            </p:cNvSpPr>
            <p:nvPr/>
          </p:nvSpPr>
          <p:spPr bwMode="auto">
            <a:xfrm>
              <a:off x="6648793" y="3691537"/>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Freeform 43">
              <a:extLst>
                <a:ext uri="{FF2B5EF4-FFF2-40B4-BE49-F238E27FC236}">
                  <a16:creationId xmlns:a16="http://schemas.microsoft.com/office/drawing/2014/main" id="{233A5AD4-55C9-D2BC-6FBD-C0C5D26C6DB4}"/>
                </a:ext>
              </a:extLst>
            </p:cNvPr>
            <p:cNvSpPr>
              <a:spLocks noChangeArrowheads="1"/>
            </p:cNvSpPr>
            <p:nvPr/>
          </p:nvSpPr>
          <p:spPr bwMode="auto">
            <a:xfrm>
              <a:off x="6761202" y="373288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5" name="Freeform 44">
              <a:extLst>
                <a:ext uri="{FF2B5EF4-FFF2-40B4-BE49-F238E27FC236}">
                  <a16:creationId xmlns:a16="http://schemas.microsoft.com/office/drawing/2014/main" id="{AD864018-1232-261B-CF4B-23638EC155D1}"/>
                </a:ext>
              </a:extLst>
            </p:cNvPr>
            <p:cNvSpPr>
              <a:spLocks noChangeArrowheads="1"/>
            </p:cNvSpPr>
            <p:nvPr/>
          </p:nvSpPr>
          <p:spPr bwMode="auto">
            <a:xfrm>
              <a:off x="6785014" y="3688433"/>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Freeform 45">
              <a:extLst>
                <a:ext uri="{FF2B5EF4-FFF2-40B4-BE49-F238E27FC236}">
                  <a16:creationId xmlns:a16="http://schemas.microsoft.com/office/drawing/2014/main" id="{6ED4DB31-BBF4-25B4-59B3-1AFB78CACB72}"/>
                </a:ext>
              </a:extLst>
            </p:cNvPr>
            <p:cNvSpPr>
              <a:spLocks noChangeArrowheads="1"/>
            </p:cNvSpPr>
            <p:nvPr/>
          </p:nvSpPr>
          <p:spPr bwMode="auto">
            <a:xfrm>
              <a:off x="6891377" y="373288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7" name="Freeform 46">
              <a:extLst>
                <a:ext uri="{FF2B5EF4-FFF2-40B4-BE49-F238E27FC236}">
                  <a16:creationId xmlns:a16="http://schemas.microsoft.com/office/drawing/2014/main" id="{22BA387F-7950-536D-1C26-459D9AE9A235}"/>
                </a:ext>
              </a:extLst>
            </p:cNvPr>
            <p:cNvSpPr>
              <a:spLocks noChangeArrowheads="1"/>
            </p:cNvSpPr>
            <p:nvPr/>
          </p:nvSpPr>
          <p:spPr bwMode="auto">
            <a:xfrm>
              <a:off x="6910427" y="3688433"/>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8" name="Freeform 47">
              <a:extLst>
                <a:ext uri="{FF2B5EF4-FFF2-40B4-BE49-F238E27FC236}">
                  <a16:creationId xmlns:a16="http://schemas.microsoft.com/office/drawing/2014/main" id="{527CEC23-C47B-A530-E990-91F95D501897}"/>
                </a:ext>
              </a:extLst>
            </p:cNvPr>
            <p:cNvSpPr>
              <a:spLocks noChangeArrowheads="1"/>
            </p:cNvSpPr>
            <p:nvPr/>
          </p:nvSpPr>
          <p:spPr bwMode="auto">
            <a:xfrm>
              <a:off x="7031077" y="3732883"/>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9" name="Freeform 48">
              <a:extLst>
                <a:ext uri="{FF2B5EF4-FFF2-40B4-BE49-F238E27FC236}">
                  <a16:creationId xmlns:a16="http://schemas.microsoft.com/office/drawing/2014/main" id="{0607543B-0271-18A4-AB76-55C60145B46B}"/>
                </a:ext>
              </a:extLst>
            </p:cNvPr>
            <p:cNvSpPr>
              <a:spLocks noChangeArrowheads="1"/>
            </p:cNvSpPr>
            <p:nvPr/>
          </p:nvSpPr>
          <p:spPr bwMode="auto">
            <a:xfrm>
              <a:off x="7053302" y="3688433"/>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0" name="Freeform 49">
              <a:extLst>
                <a:ext uri="{FF2B5EF4-FFF2-40B4-BE49-F238E27FC236}">
                  <a16:creationId xmlns:a16="http://schemas.microsoft.com/office/drawing/2014/main" id="{EBF2F742-4AEC-2099-6356-EE029F5B1DAF}"/>
                </a:ext>
              </a:extLst>
            </p:cNvPr>
            <p:cNvSpPr>
              <a:spLocks noChangeArrowheads="1"/>
            </p:cNvSpPr>
            <p:nvPr/>
          </p:nvSpPr>
          <p:spPr bwMode="auto">
            <a:xfrm>
              <a:off x="7170777" y="3736058"/>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1" name="Freeform 50">
              <a:extLst>
                <a:ext uri="{FF2B5EF4-FFF2-40B4-BE49-F238E27FC236}">
                  <a16:creationId xmlns:a16="http://schemas.microsoft.com/office/drawing/2014/main" id="{5B2680EF-7E0D-E168-0930-9DF561E2E39A}"/>
                </a:ext>
              </a:extLst>
            </p:cNvPr>
            <p:cNvSpPr>
              <a:spLocks noChangeArrowheads="1"/>
            </p:cNvSpPr>
            <p:nvPr/>
          </p:nvSpPr>
          <p:spPr bwMode="auto">
            <a:xfrm>
              <a:off x="7189827" y="3691608"/>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2" name="Freeform 51">
              <a:extLst>
                <a:ext uri="{FF2B5EF4-FFF2-40B4-BE49-F238E27FC236}">
                  <a16:creationId xmlns:a16="http://schemas.microsoft.com/office/drawing/2014/main" id="{A1F6F6EE-062B-8C8C-C5B3-7DBC8C7F8CA6}"/>
                </a:ext>
              </a:extLst>
            </p:cNvPr>
            <p:cNvSpPr>
              <a:spLocks noChangeArrowheads="1"/>
            </p:cNvSpPr>
            <p:nvPr/>
          </p:nvSpPr>
          <p:spPr bwMode="auto">
            <a:xfrm>
              <a:off x="7304127" y="3736058"/>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3" name="Freeform 52">
              <a:extLst>
                <a:ext uri="{FF2B5EF4-FFF2-40B4-BE49-F238E27FC236}">
                  <a16:creationId xmlns:a16="http://schemas.microsoft.com/office/drawing/2014/main" id="{EC9772EC-6A1B-7CF2-84F4-00DF7C8837C6}"/>
                </a:ext>
              </a:extLst>
            </p:cNvPr>
            <p:cNvSpPr>
              <a:spLocks noChangeArrowheads="1"/>
            </p:cNvSpPr>
            <p:nvPr/>
          </p:nvSpPr>
          <p:spPr bwMode="auto">
            <a:xfrm>
              <a:off x="7323177" y="3691608"/>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sp>
        <p:nvSpPr>
          <p:cNvPr id="34" name="Text Box 6">
            <a:extLst>
              <a:ext uri="{FF2B5EF4-FFF2-40B4-BE49-F238E27FC236}">
                <a16:creationId xmlns:a16="http://schemas.microsoft.com/office/drawing/2014/main" id="{ABE9E151-1BAA-235D-63F4-9877FD095D1E}"/>
              </a:ext>
            </a:extLst>
          </p:cNvPr>
          <p:cNvSpPr txBox="1">
            <a:spLocks noChangeArrowheads="1"/>
          </p:cNvSpPr>
          <p:nvPr/>
        </p:nvSpPr>
        <p:spPr bwMode="auto">
          <a:xfrm>
            <a:off x="7494594" y="4897121"/>
            <a:ext cx="521009" cy="353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400" b="0" i="0" u="none" strike="noStrike" kern="1200" cap="none" spc="0" normalizeH="0" baseline="0" noProof="0" dirty="0">
                <a:ln w="0"/>
                <a:solidFill>
                  <a:srgbClr val="F6B73A"/>
                </a:solidFill>
                <a:effectLst/>
                <a:uLnTx/>
                <a:uFillTx/>
                <a:latin typeface="Bebas Neue Bold" charset="0"/>
                <a:ea typeface="Bebas Neue Bold" charset="0"/>
                <a:cs typeface="Bebas Neue Bold" charset="0"/>
                <a:sym typeface="Arial"/>
              </a:rPr>
              <a:t>89%</a:t>
            </a:r>
            <a:endParaRPr kumimoji="0" lang="ru-RU" altLang="ru-RU" sz="2800" b="0" i="0" u="none" strike="noStrike" kern="1200" cap="none" spc="0" normalizeH="0" baseline="0" noProof="0" dirty="0">
              <a:ln w="0"/>
              <a:solidFill>
                <a:srgbClr val="F6B73A"/>
              </a:solidFill>
              <a:effectLst/>
              <a:uLnTx/>
              <a:uFillTx/>
              <a:latin typeface="Bebas Neue Bold" charset="0"/>
              <a:ea typeface="Bebas Neue Bold" charset="0"/>
              <a:cs typeface="Bebas Neue Bold" charset="0"/>
              <a:sym typeface="Arial"/>
            </a:endParaRPr>
          </a:p>
        </p:txBody>
      </p:sp>
      <p:grpSp>
        <p:nvGrpSpPr>
          <p:cNvPr id="35" name="Группа 661">
            <a:extLst>
              <a:ext uri="{FF2B5EF4-FFF2-40B4-BE49-F238E27FC236}">
                <a16:creationId xmlns:a16="http://schemas.microsoft.com/office/drawing/2014/main" id="{9BE121EF-5B7A-C9D4-D264-0CB1EBAFC5ED}"/>
              </a:ext>
            </a:extLst>
          </p:cNvPr>
          <p:cNvGrpSpPr/>
          <p:nvPr/>
        </p:nvGrpSpPr>
        <p:grpSpPr>
          <a:xfrm>
            <a:off x="8124743" y="5433163"/>
            <a:ext cx="1724679" cy="285845"/>
            <a:chOff x="6093557" y="4074872"/>
            <a:chExt cx="1293509" cy="214384"/>
          </a:xfrm>
        </p:grpSpPr>
        <p:sp>
          <p:nvSpPr>
            <p:cNvPr id="36" name="Freeform 43">
              <a:extLst>
                <a:ext uri="{FF2B5EF4-FFF2-40B4-BE49-F238E27FC236}">
                  <a16:creationId xmlns:a16="http://schemas.microsoft.com/office/drawing/2014/main" id="{24BC0EDA-1850-12E1-4C1F-5223F11001CF}"/>
                </a:ext>
              </a:extLst>
            </p:cNvPr>
            <p:cNvSpPr>
              <a:spLocks noChangeArrowheads="1"/>
            </p:cNvSpPr>
            <p:nvPr/>
          </p:nvSpPr>
          <p:spPr bwMode="auto">
            <a:xfrm>
              <a:off x="6093557" y="411932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7" name="Freeform 44">
              <a:extLst>
                <a:ext uri="{FF2B5EF4-FFF2-40B4-BE49-F238E27FC236}">
                  <a16:creationId xmlns:a16="http://schemas.microsoft.com/office/drawing/2014/main" id="{2174E448-0F21-7C65-653E-AB4E80859822}"/>
                </a:ext>
              </a:extLst>
            </p:cNvPr>
            <p:cNvSpPr>
              <a:spLocks noChangeArrowheads="1"/>
            </p:cNvSpPr>
            <p:nvPr/>
          </p:nvSpPr>
          <p:spPr bwMode="auto">
            <a:xfrm>
              <a:off x="6117369" y="4074872"/>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8" name="Freeform 45">
              <a:extLst>
                <a:ext uri="{FF2B5EF4-FFF2-40B4-BE49-F238E27FC236}">
                  <a16:creationId xmlns:a16="http://schemas.microsoft.com/office/drawing/2014/main" id="{79C8C63D-D584-74D3-1F3D-0452A596F6C8}"/>
                </a:ext>
              </a:extLst>
            </p:cNvPr>
            <p:cNvSpPr>
              <a:spLocks noChangeArrowheads="1"/>
            </p:cNvSpPr>
            <p:nvPr/>
          </p:nvSpPr>
          <p:spPr bwMode="auto">
            <a:xfrm>
              <a:off x="6223732" y="411932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9" name="Freeform 46">
              <a:extLst>
                <a:ext uri="{FF2B5EF4-FFF2-40B4-BE49-F238E27FC236}">
                  <a16:creationId xmlns:a16="http://schemas.microsoft.com/office/drawing/2014/main" id="{DA5BFB08-EFB2-C7EC-935A-F883498EE169}"/>
                </a:ext>
              </a:extLst>
            </p:cNvPr>
            <p:cNvSpPr>
              <a:spLocks noChangeArrowheads="1"/>
            </p:cNvSpPr>
            <p:nvPr/>
          </p:nvSpPr>
          <p:spPr bwMode="auto">
            <a:xfrm>
              <a:off x="6242782" y="4074872"/>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0" name="Freeform 47">
              <a:extLst>
                <a:ext uri="{FF2B5EF4-FFF2-40B4-BE49-F238E27FC236}">
                  <a16:creationId xmlns:a16="http://schemas.microsoft.com/office/drawing/2014/main" id="{85E8195F-BB3F-BDE3-9735-0849FD714247}"/>
                </a:ext>
              </a:extLst>
            </p:cNvPr>
            <p:cNvSpPr>
              <a:spLocks noChangeArrowheads="1"/>
            </p:cNvSpPr>
            <p:nvPr/>
          </p:nvSpPr>
          <p:spPr bwMode="auto">
            <a:xfrm>
              <a:off x="6363432" y="4119322"/>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1" name="Freeform 48">
              <a:extLst>
                <a:ext uri="{FF2B5EF4-FFF2-40B4-BE49-F238E27FC236}">
                  <a16:creationId xmlns:a16="http://schemas.microsoft.com/office/drawing/2014/main" id="{B5E7D4D2-CDFE-DD0F-F439-02018733ADF8}"/>
                </a:ext>
              </a:extLst>
            </p:cNvPr>
            <p:cNvSpPr>
              <a:spLocks noChangeArrowheads="1"/>
            </p:cNvSpPr>
            <p:nvPr/>
          </p:nvSpPr>
          <p:spPr bwMode="auto">
            <a:xfrm>
              <a:off x="6385657" y="4074872"/>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2" name="Freeform 49">
              <a:extLst>
                <a:ext uri="{FF2B5EF4-FFF2-40B4-BE49-F238E27FC236}">
                  <a16:creationId xmlns:a16="http://schemas.microsoft.com/office/drawing/2014/main" id="{C3341E75-ED8E-D347-5A22-9C725660916F}"/>
                </a:ext>
              </a:extLst>
            </p:cNvPr>
            <p:cNvSpPr>
              <a:spLocks noChangeArrowheads="1"/>
            </p:cNvSpPr>
            <p:nvPr/>
          </p:nvSpPr>
          <p:spPr bwMode="auto">
            <a:xfrm>
              <a:off x="6503132" y="4122497"/>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3" name="Freeform 50">
              <a:extLst>
                <a:ext uri="{FF2B5EF4-FFF2-40B4-BE49-F238E27FC236}">
                  <a16:creationId xmlns:a16="http://schemas.microsoft.com/office/drawing/2014/main" id="{250CEBF7-E709-CD53-01DE-A0048187A19F}"/>
                </a:ext>
              </a:extLst>
            </p:cNvPr>
            <p:cNvSpPr>
              <a:spLocks noChangeArrowheads="1"/>
            </p:cNvSpPr>
            <p:nvPr/>
          </p:nvSpPr>
          <p:spPr bwMode="auto">
            <a:xfrm>
              <a:off x="6522182" y="4078047"/>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4" name="Freeform 51">
              <a:extLst>
                <a:ext uri="{FF2B5EF4-FFF2-40B4-BE49-F238E27FC236}">
                  <a16:creationId xmlns:a16="http://schemas.microsoft.com/office/drawing/2014/main" id="{8B5A6F7E-A58C-F6B0-DCB2-85AE06DBB2BA}"/>
                </a:ext>
              </a:extLst>
            </p:cNvPr>
            <p:cNvSpPr>
              <a:spLocks noChangeArrowheads="1"/>
            </p:cNvSpPr>
            <p:nvPr/>
          </p:nvSpPr>
          <p:spPr bwMode="auto">
            <a:xfrm>
              <a:off x="6636482" y="4122497"/>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5" name="Freeform 52">
              <a:extLst>
                <a:ext uri="{FF2B5EF4-FFF2-40B4-BE49-F238E27FC236}">
                  <a16:creationId xmlns:a16="http://schemas.microsoft.com/office/drawing/2014/main" id="{98F3B7BC-2FFA-4C11-8DB9-8F41C05AB633}"/>
                </a:ext>
              </a:extLst>
            </p:cNvPr>
            <p:cNvSpPr>
              <a:spLocks noChangeArrowheads="1"/>
            </p:cNvSpPr>
            <p:nvPr/>
          </p:nvSpPr>
          <p:spPr bwMode="auto">
            <a:xfrm>
              <a:off x="6655532" y="4078047"/>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6" name="Freeform 43">
              <a:extLst>
                <a:ext uri="{FF2B5EF4-FFF2-40B4-BE49-F238E27FC236}">
                  <a16:creationId xmlns:a16="http://schemas.microsoft.com/office/drawing/2014/main" id="{B7F7D2D9-B342-B722-1C20-EA1BA1002277}"/>
                </a:ext>
              </a:extLst>
            </p:cNvPr>
            <p:cNvSpPr>
              <a:spLocks noChangeArrowheads="1"/>
            </p:cNvSpPr>
            <p:nvPr/>
          </p:nvSpPr>
          <p:spPr bwMode="auto">
            <a:xfrm>
              <a:off x="6767941" y="411939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7" name="Freeform 44">
              <a:extLst>
                <a:ext uri="{FF2B5EF4-FFF2-40B4-BE49-F238E27FC236}">
                  <a16:creationId xmlns:a16="http://schemas.microsoft.com/office/drawing/2014/main" id="{FF1CA023-0FF2-92A3-40D9-7224A2619CC6}"/>
                </a:ext>
              </a:extLst>
            </p:cNvPr>
            <p:cNvSpPr>
              <a:spLocks noChangeArrowheads="1"/>
            </p:cNvSpPr>
            <p:nvPr/>
          </p:nvSpPr>
          <p:spPr bwMode="auto">
            <a:xfrm>
              <a:off x="6791753" y="4074943"/>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8" name="Freeform 45">
              <a:extLst>
                <a:ext uri="{FF2B5EF4-FFF2-40B4-BE49-F238E27FC236}">
                  <a16:creationId xmlns:a16="http://schemas.microsoft.com/office/drawing/2014/main" id="{B2A216AB-05B9-5901-D20C-0EFB3F2091CD}"/>
                </a:ext>
              </a:extLst>
            </p:cNvPr>
            <p:cNvSpPr>
              <a:spLocks noChangeArrowheads="1"/>
            </p:cNvSpPr>
            <p:nvPr/>
          </p:nvSpPr>
          <p:spPr bwMode="auto">
            <a:xfrm>
              <a:off x="6898116" y="411939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9" name="Freeform 46">
              <a:extLst>
                <a:ext uri="{FF2B5EF4-FFF2-40B4-BE49-F238E27FC236}">
                  <a16:creationId xmlns:a16="http://schemas.microsoft.com/office/drawing/2014/main" id="{890663ED-7354-BFE8-A994-C86B9A934F08}"/>
                </a:ext>
              </a:extLst>
            </p:cNvPr>
            <p:cNvSpPr>
              <a:spLocks noChangeArrowheads="1"/>
            </p:cNvSpPr>
            <p:nvPr/>
          </p:nvSpPr>
          <p:spPr bwMode="auto">
            <a:xfrm>
              <a:off x="6917166" y="4074943"/>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0" name="Freeform 47">
              <a:extLst>
                <a:ext uri="{FF2B5EF4-FFF2-40B4-BE49-F238E27FC236}">
                  <a16:creationId xmlns:a16="http://schemas.microsoft.com/office/drawing/2014/main" id="{A0F15642-EE73-ECAB-F247-C42DBAF0620A}"/>
                </a:ext>
              </a:extLst>
            </p:cNvPr>
            <p:cNvSpPr>
              <a:spLocks noChangeArrowheads="1"/>
            </p:cNvSpPr>
            <p:nvPr/>
          </p:nvSpPr>
          <p:spPr bwMode="auto">
            <a:xfrm>
              <a:off x="7037816" y="4119393"/>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1" name="Freeform 48">
              <a:extLst>
                <a:ext uri="{FF2B5EF4-FFF2-40B4-BE49-F238E27FC236}">
                  <a16:creationId xmlns:a16="http://schemas.microsoft.com/office/drawing/2014/main" id="{54546073-058F-80FB-47F3-2CCFD00757C5}"/>
                </a:ext>
              </a:extLst>
            </p:cNvPr>
            <p:cNvSpPr>
              <a:spLocks noChangeArrowheads="1"/>
            </p:cNvSpPr>
            <p:nvPr/>
          </p:nvSpPr>
          <p:spPr bwMode="auto">
            <a:xfrm>
              <a:off x="7060041" y="4074943"/>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2" name="Freeform 49">
              <a:extLst>
                <a:ext uri="{FF2B5EF4-FFF2-40B4-BE49-F238E27FC236}">
                  <a16:creationId xmlns:a16="http://schemas.microsoft.com/office/drawing/2014/main" id="{77E81E5A-9B49-0F9F-717E-EBED65B1FD04}"/>
                </a:ext>
              </a:extLst>
            </p:cNvPr>
            <p:cNvSpPr>
              <a:spLocks noChangeArrowheads="1"/>
            </p:cNvSpPr>
            <p:nvPr/>
          </p:nvSpPr>
          <p:spPr bwMode="auto">
            <a:xfrm>
              <a:off x="7177516" y="4122568"/>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3" name="Freeform 50">
              <a:extLst>
                <a:ext uri="{FF2B5EF4-FFF2-40B4-BE49-F238E27FC236}">
                  <a16:creationId xmlns:a16="http://schemas.microsoft.com/office/drawing/2014/main" id="{830FF51F-3370-E4A9-675C-92BAA624850C}"/>
                </a:ext>
              </a:extLst>
            </p:cNvPr>
            <p:cNvSpPr>
              <a:spLocks noChangeArrowheads="1"/>
            </p:cNvSpPr>
            <p:nvPr/>
          </p:nvSpPr>
          <p:spPr bwMode="auto">
            <a:xfrm>
              <a:off x="7196566" y="4078118"/>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4" name="Freeform 51">
              <a:extLst>
                <a:ext uri="{FF2B5EF4-FFF2-40B4-BE49-F238E27FC236}">
                  <a16:creationId xmlns:a16="http://schemas.microsoft.com/office/drawing/2014/main" id="{CC4E737F-9717-B959-C631-9AD80D9C70A6}"/>
                </a:ext>
              </a:extLst>
            </p:cNvPr>
            <p:cNvSpPr>
              <a:spLocks noChangeArrowheads="1"/>
            </p:cNvSpPr>
            <p:nvPr/>
          </p:nvSpPr>
          <p:spPr bwMode="auto">
            <a:xfrm>
              <a:off x="7310866" y="4122568"/>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5" name="Freeform 52">
              <a:extLst>
                <a:ext uri="{FF2B5EF4-FFF2-40B4-BE49-F238E27FC236}">
                  <a16:creationId xmlns:a16="http://schemas.microsoft.com/office/drawing/2014/main" id="{BB20C674-B002-6898-85D7-F3752020CDF1}"/>
                </a:ext>
              </a:extLst>
            </p:cNvPr>
            <p:cNvSpPr>
              <a:spLocks noChangeArrowheads="1"/>
            </p:cNvSpPr>
            <p:nvPr/>
          </p:nvSpPr>
          <p:spPr bwMode="auto">
            <a:xfrm>
              <a:off x="7329916" y="4078118"/>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sp>
        <p:nvSpPr>
          <p:cNvPr id="56" name="Text Box 6">
            <a:extLst>
              <a:ext uri="{FF2B5EF4-FFF2-40B4-BE49-F238E27FC236}">
                <a16:creationId xmlns:a16="http://schemas.microsoft.com/office/drawing/2014/main" id="{E64E9C5B-35E2-AEF9-5C2D-04747269FAD8}"/>
              </a:ext>
            </a:extLst>
          </p:cNvPr>
          <p:cNvSpPr txBox="1">
            <a:spLocks noChangeArrowheads="1"/>
          </p:cNvSpPr>
          <p:nvPr/>
        </p:nvSpPr>
        <p:spPr bwMode="auto">
          <a:xfrm>
            <a:off x="7503580" y="5412467"/>
            <a:ext cx="521009" cy="353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400" b="0" i="0" u="none" strike="noStrike" kern="1200" cap="none" spc="0" normalizeH="0" baseline="0" noProof="0" dirty="0">
                <a:ln w="0"/>
                <a:solidFill>
                  <a:sysClr val="windowText" lastClr="000000"/>
                </a:solidFill>
                <a:effectLst/>
                <a:uLnTx/>
                <a:uFillTx/>
                <a:latin typeface="Bebas Neue Bold" charset="0"/>
                <a:ea typeface="Bebas Neue Bold" charset="0"/>
                <a:cs typeface="Bebas Neue Bold" charset="0"/>
                <a:sym typeface="Arial"/>
              </a:rPr>
              <a:t>11%</a:t>
            </a:r>
            <a:endParaRPr kumimoji="0" lang="ru-RU" altLang="ru-RU" sz="2800" b="0" i="0" u="none" strike="noStrike" kern="1200" cap="none" spc="0" normalizeH="0" baseline="0" noProof="0" dirty="0">
              <a:ln w="0"/>
              <a:solidFill>
                <a:sysClr val="windowText" lastClr="000000"/>
              </a:solidFill>
              <a:effectLst/>
              <a:uLnTx/>
              <a:uFillTx/>
              <a:latin typeface="Bebas Neue Bold" charset="0"/>
              <a:ea typeface="Bebas Neue Bold" charset="0"/>
              <a:cs typeface="Bebas Neue Bold" charset="0"/>
              <a:sym typeface="Arial"/>
            </a:endParaRPr>
          </a:p>
        </p:txBody>
      </p:sp>
      <p:pic>
        <p:nvPicPr>
          <p:cNvPr id="61" name="Bildplatzhalter 60" descr="Ein Bild, das Text, Elektronik, Computer, Schreibtisch enthält.&#10;&#10;Automatisch generierte Beschreibung">
            <a:extLst>
              <a:ext uri="{FF2B5EF4-FFF2-40B4-BE49-F238E27FC236}">
                <a16:creationId xmlns:a16="http://schemas.microsoft.com/office/drawing/2014/main" id="{73F24BB2-860E-7022-D8FC-AD7EABB6D246}"/>
              </a:ext>
            </a:extLst>
          </p:cNvPr>
          <p:cNvPicPr>
            <a:picLocks noGrp="1" noChangeAspect="1"/>
          </p:cNvPicPr>
          <p:nvPr>
            <p:ph type="pic" sz="quarter" idx="12"/>
          </p:nvPr>
        </p:nvPicPr>
        <p:blipFill rotWithShape="1">
          <a:blip r:embed="rId3"/>
          <a:srcRect l="5509" r="18848" b="3711"/>
          <a:stretch/>
        </p:blipFill>
        <p:spPr>
          <a:xfrm rot="10800000" flipV="1">
            <a:off x="1510902" y="1871638"/>
            <a:ext cx="4819650" cy="4090147"/>
          </a:xfrm>
        </p:spPr>
      </p:pic>
    </p:spTree>
    <p:extLst>
      <p:ext uri="{BB962C8B-B14F-4D97-AF65-F5344CB8AC3E}">
        <p14:creationId xmlns:p14="http://schemas.microsoft.com/office/powerpoint/2010/main" val="7744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4"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01E72A9-2542-F4E1-21DB-917D71997055}"/>
              </a:ext>
            </a:extLst>
          </p:cNvPr>
          <p:cNvPicPr>
            <a:picLocks noChangeAspect="1"/>
          </p:cNvPicPr>
          <p:nvPr/>
        </p:nvPicPr>
        <p:blipFill>
          <a:blip r:embed="rId2"/>
          <a:stretch>
            <a:fillRect/>
          </a:stretch>
        </p:blipFill>
        <p:spPr>
          <a:xfrm>
            <a:off x="643467" y="753850"/>
            <a:ext cx="10905066" cy="5350298"/>
          </a:xfrm>
          <a:prstGeom prst="rect">
            <a:avLst/>
          </a:prstGeom>
        </p:spPr>
      </p:pic>
    </p:spTree>
    <p:extLst>
      <p:ext uri="{BB962C8B-B14F-4D97-AF65-F5344CB8AC3E}">
        <p14:creationId xmlns:p14="http://schemas.microsoft.com/office/powerpoint/2010/main" val="2272672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Text, Elektronik, Computer, Schreibtisch enthält.&#10;&#10;Automatisch generierte Beschreibung">
            <a:extLst>
              <a:ext uri="{FF2B5EF4-FFF2-40B4-BE49-F238E27FC236}">
                <a16:creationId xmlns:a16="http://schemas.microsoft.com/office/drawing/2014/main" id="{B1CC7E23-CAC2-031D-4936-30EDCADF364F}"/>
              </a:ext>
            </a:extLst>
          </p:cNvPr>
          <p:cNvPicPr>
            <a:picLocks noGrp="1" noChangeAspect="1"/>
          </p:cNvPicPr>
          <p:nvPr>
            <p:ph type="pic" sz="quarter" idx="13"/>
          </p:nvPr>
        </p:nvPicPr>
        <p:blipFill rotWithShape="1">
          <a:blip r:embed="rId3"/>
          <a:srcRect l="30278" r="34722"/>
          <a:stretch/>
        </p:blipFill>
        <p:spPr>
          <a:xfrm>
            <a:off x="8591550" y="0"/>
            <a:ext cx="3600450" cy="6858000"/>
          </a:xfrm>
        </p:spPr>
      </p:pic>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 name="Группа 1"/>
          <p:cNvGrpSpPr/>
          <p:nvPr/>
        </p:nvGrpSpPr>
        <p:grpSpPr>
          <a:xfrm>
            <a:off x="1052042" y="3332991"/>
            <a:ext cx="2149085" cy="1289963"/>
            <a:chOff x="789031" y="2499742"/>
            <a:chExt cx="1611814" cy="967472"/>
          </a:xfrm>
        </p:grpSpPr>
        <p:sp>
          <p:nvSpPr>
            <p:cNvPr id="8" name="Прямоугольник 7"/>
            <p:cNvSpPr/>
            <p:nvPr/>
          </p:nvSpPr>
          <p:spPr>
            <a:xfrm>
              <a:off x="789031" y="2766397"/>
              <a:ext cx="1026965" cy="22309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Benutzt Ihr Docker ?</a:t>
              </a:r>
            </a:p>
          </p:txBody>
        </p:sp>
        <p:sp>
          <p:nvSpPr>
            <p:cNvPr id="9" name="TextBox 8"/>
            <p:cNvSpPr txBox="1"/>
            <p:nvPr/>
          </p:nvSpPr>
          <p:spPr>
            <a:xfrm>
              <a:off x="789031" y="2997229"/>
              <a:ext cx="161181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Findet in eurem Unternehmen, oder im privatem Docker / Container Benutzung? Wenn in welchem Umfeld.	</a:t>
              </a: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3" name="Группа 2"/>
          <p:cNvGrpSpPr/>
          <p:nvPr/>
        </p:nvGrpSpPr>
        <p:grpSpPr>
          <a:xfrm>
            <a:off x="3300685" y="3332990"/>
            <a:ext cx="2248644" cy="1290624"/>
            <a:chOff x="2475513" y="2499742"/>
            <a:chExt cx="1686483" cy="967968"/>
          </a:xfrm>
        </p:grpSpPr>
        <p:sp>
          <p:nvSpPr>
            <p:cNvPr id="11" name="Прямоугольник 10"/>
            <p:cNvSpPr/>
            <p:nvPr/>
          </p:nvSpPr>
          <p:spPr>
            <a:xfrm>
              <a:off x="2475514" y="2766893"/>
              <a:ext cx="1183257" cy="223091"/>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Erfahrungen mit Docker</a:t>
              </a:r>
            </a:p>
          </p:txBody>
        </p:sp>
        <p:sp>
          <p:nvSpPr>
            <p:cNvPr id="12" name="TextBox 11"/>
            <p:cNvSpPr txBox="1"/>
            <p:nvPr/>
          </p:nvSpPr>
          <p:spPr>
            <a:xfrm>
              <a:off x="2475513" y="2997725"/>
              <a:ext cx="1686483"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Welche Projekte und oder Technologien habt Ihr schon containerisiert? Was habt Ihr bei diesen Vorhaben gelernt?</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7" name="Группа 6"/>
          <p:cNvGrpSpPr/>
          <p:nvPr/>
        </p:nvGrpSpPr>
        <p:grpSpPr>
          <a:xfrm>
            <a:off x="5549329" y="3332991"/>
            <a:ext cx="2193996" cy="1289963"/>
            <a:chOff x="4161996" y="2499742"/>
            <a:chExt cx="1645497" cy="967472"/>
          </a:xfrm>
        </p:grpSpPr>
        <p:sp>
          <p:nvSpPr>
            <p:cNvPr id="14" name="Прямоугольник 13"/>
            <p:cNvSpPr/>
            <p:nvPr/>
          </p:nvSpPr>
          <p:spPr>
            <a:xfrm>
              <a:off x="4161997" y="2766397"/>
              <a:ext cx="776896" cy="22309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Alternativen ?</a:t>
              </a:r>
            </a:p>
          </p:txBody>
        </p:sp>
        <p:sp>
          <p:nvSpPr>
            <p:cNvPr id="15" name="TextBox 14"/>
            <p:cNvSpPr txBox="1"/>
            <p:nvPr/>
          </p:nvSpPr>
          <p:spPr>
            <a:xfrm>
              <a:off x="4161996" y="2997229"/>
              <a:ext cx="1645497"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Sind euch Alternativen zu Docker / Container bekannt die in der Industrie Benutzung finden.</a:t>
              </a: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20</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62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674993"/>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Einführung in Containertechnologie und das Arbeiten mit Containern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CDE12BE5-89A2-8E6A-5CDA-3C8AA250BE6F}"/>
              </a:ext>
            </a:extLst>
          </p:cNvPr>
          <p:cNvPicPr>
            <a:picLocks noGrp="1" noChangeAspect="1"/>
          </p:cNvPicPr>
          <p:nvPr>
            <p:ph type="pic" sz="quarter" idx="10"/>
          </p:nvPr>
        </p:nvPicPr>
        <p:blipFill rotWithShape="1">
          <a:blip r:embed="rId3"/>
          <a:srcRect l="3120" t="-10367" r="6085" b="-1808"/>
          <a:stretch/>
        </p:blipFill>
        <p:spPr>
          <a:xfrm>
            <a:off x="4702175" y="0"/>
            <a:ext cx="7489825" cy="6858000"/>
          </a:xfrm>
          <a:solidFill>
            <a:schemeClr val="bg1"/>
          </a:solidFill>
        </p:spPr>
      </p:pic>
    </p:spTree>
    <p:extLst>
      <p:ext uri="{BB962C8B-B14F-4D97-AF65-F5344CB8AC3E}">
        <p14:creationId xmlns:p14="http://schemas.microsoft.com/office/powerpoint/2010/main" val="336267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7446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Desktop von der Docker Homepage runter laden und installieren. Belehrung der Nutzer Bedingungen für Docker Desktop</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Runterladen &amp; Installieren</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Docker Desktop runtergeladen und installiert ist wird die Funktionalität ausgetestet. Dies wird durch die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Getting</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Started</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Anwendung durchgeführt.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Funktionalität Testen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Kennen lernen der wichtigste Funktionen und Werkzeuge die Docker Desktop und Docker kennen lernen.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Desktop Kennen Lernen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24</a:t>
              </a:r>
            </a:p>
          </p:txBody>
        </p:sp>
      </p:grpSp>
    </p:spTree>
    <p:extLst>
      <p:ext uri="{BB962C8B-B14F-4D97-AF65-F5344CB8AC3E}">
        <p14:creationId xmlns:p14="http://schemas.microsoft.com/office/powerpoint/2010/main" val="4138821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36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786693" y="3075057"/>
            <a:ext cx="106186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run [OPTIONS] IMAGE[:TAG|@DIGEST] [COMMAND] [ARG...]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26</a:t>
              </a:r>
            </a:p>
          </p:txBody>
        </p:sp>
      </p:grpSp>
      <p:sp>
        <p:nvSpPr>
          <p:cNvPr id="7" name="Rectangle 1">
            <a:extLst>
              <a:ext uri="{FF2B5EF4-FFF2-40B4-BE49-F238E27FC236}">
                <a16:creationId xmlns:a16="http://schemas.microsoft.com/office/drawing/2014/main" id="{D65E6C84-07B4-DA2E-61A9-72298FC977DA}"/>
              </a:ext>
            </a:extLst>
          </p:cNvPr>
          <p:cNvSpPr>
            <a:spLocks noChangeArrowheads="1"/>
          </p:cNvSpPr>
          <p:nvPr/>
        </p:nvSpPr>
        <p:spPr bwMode="auto">
          <a:xfrm>
            <a:off x="-49651" y="2204916"/>
            <a:ext cx="65" cy="309049"/>
          </a:xfrm>
          <a:prstGeom prst="rect">
            <a:avLst/>
          </a:prstGeom>
          <a:solidFill>
            <a:srgbClr val="0A12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altLang="de-DE"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cxnSp>
        <p:nvCxnSpPr>
          <p:cNvPr id="8" name="Gerader Verbinder 7">
            <a:extLst>
              <a:ext uri="{FF2B5EF4-FFF2-40B4-BE49-F238E27FC236}">
                <a16:creationId xmlns:a16="http://schemas.microsoft.com/office/drawing/2014/main" id="{F2E93F03-A060-AA1F-A05A-95C885ECD5B2}"/>
              </a:ext>
            </a:extLst>
          </p:cNvPr>
          <p:cNvCxnSpPr>
            <a:cxnSpLocks/>
          </p:cNvCxnSpPr>
          <p:nvPr/>
        </p:nvCxnSpPr>
        <p:spPr>
          <a:xfrm>
            <a:off x="868887" y="3951367"/>
            <a:ext cx="55547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CED6BA6F-7DDB-A55A-68FA-22432051BC2A}"/>
              </a:ext>
            </a:extLst>
          </p:cNvPr>
          <p:cNvCxnSpPr>
            <a:cxnSpLocks/>
          </p:cNvCxnSpPr>
          <p:nvPr/>
        </p:nvCxnSpPr>
        <p:spPr>
          <a:xfrm flipV="1">
            <a:off x="6423650"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02ECF895-B12E-2368-E06B-58203C02E53B}"/>
              </a:ext>
            </a:extLst>
          </p:cNvPr>
          <p:cNvCxnSpPr>
            <a:cxnSpLocks/>
          </p:cNvCxnSpPr>
          <p:nvPr/>
        </p:nvCxnSpPr>
        <p:spPr>
          <a:xfrm flipV="1">
            <a:off x="848249"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F87CF33F-FEFC-9CF9-386B-5F0C50C2C50D}"/>
              </a:ext>
            </a:extLst>
          </p:cNvPr>
          <p:cNvSpPr txBox="1"/>
          <p:nvPr/>
        </p:nvSpPr>
        <p:spPr>
          <a:xfrm>
            <a:off x="1094692" y="4228324"/>
            <a:ext cx="18565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Grund Befehl Docker</a:t>
            </a:r>
          </a:p>
        </p:txBody>
      </p:sp>
      <p:cxnSp>
        <p:nvCxnSpPr>
          <p:cNvPr id="12" name="Gerader Verbinder 11">
            <a:extLst>
              <a:ext uri="{FF2B5EF4-FFF2-40B4-BE49-F238E27FC236}">
                <a16:creationId xmlns:a16="http://schemas.microsoft.com/office/drawing/2014/main" id="{CB900A97-311F-97B8-A952-4B711194805B}"/>
              </a:ext>
            </a:extLst>
          </p:cNvPr>
          <p:cNvCxnSpPr>
            <a:cxnSpLocks/>
          </p:cNvCxnSpPr>
          <p:nvPr/>
        </p:nvCxnSpPr>
        <p:spPr>
          <a:xfrm flipV="1">
            <a:off x="1310965" y="395593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85080FE-9BF3-C5F4-7871-589992745E70}"/>
              </a:ext>
            </a:extLst>
          </p:cNvPr>
          <p:cNvCxnSpPr>
            <a:cxnSpLocks/>
          </p:cNvCxnSpPr>
          <p:nvPr/>
        </p:nvCxnSpPr>
        <p:spPr>
          <a:xfrm>
            <a:off x="6474587" y="2833537"/>
            <a:ext cx="153572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9C147B9-C7AB-022C-AE10-B05334DE1CA4}"/>
              </a:ext>
            </a:extLst>
          </p:cNvPr>
          <p:cNvCxnSpPr>
            <a:cxnSpLocks/>
          </p:cNvCxnSpPr>
          <p:nvPr/>
        </p:nvCxnSpPr>
        <p:spPr>
          <a:xfrm flipV="1">
            <a:off x="6482359" y="280266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9015F85B-AC50-ECB8-E2DB-DF1B5C6B04C4}"/>
              </a:ext>
            </a:extLst>
          </p:cNvPr>
          <p:cNvCxnSpPr>
            <a:cxnSpLocks/>
          </p:cNvCxnSpPr>
          <p:nvPr/>
        </p:nvCxnSpPr>
        <p:spPr>
          <a:xfrm flipV="1">
            <a:off x="8016703" y="280731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373209D-1C67-7C22-7749-AE2FC18A7CFF}"/>
              </a:ext>
            </a:extLst>
          </p:cNvPr>
          <p:cNvCxnSpPr>
            <a:cxnSpLocks/>
          </p:cNvCxnSpPr>
          <p:nvPr/>
        </p:nvCxnSpPr>
        <p:spPr>
          <a:xfrm flipV="1">
            <a:off x="8062719" y="3980234"/>
            <a:ext cx="3151625" cy="247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63BC38C-A76A-AAC4-DF2A-A4BF2D9E2394}"/>
              </a:ext>
            </a:extLst>
          </p:cNvPr>
          <p:cNvCxnSpPr>
            <a:cxnSpLocks/>
          </p:cNvCxnSpPr>
          <p:nvPr/>
        </p:nvCxnSpPr>
        <p:spPr>
          <a:xfrm flipV="1">
            <a:off x="8095316" y="375207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00C38D7-A030-7994-992A-A202EF418D08}"/>
              </a:ext>
            </a:extLst>
          </p:cNvPr>
          <p:cNvCxnSpPr>
            <a:cxnSpLocks/>
          </p:cNvCxnSpPr>
          <p:nvPr/>
        </p:nvCxnSpPr>
        <p:spPr>
          <a:xfrm flipV="1">
            <a:off x="11214344" y="37326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970AB6B2-D21D-5583-DC46-2CFECFD816A0}"/>
              </a:ext>
            </a:extLst>
          </p:cNvPr>
          <p:cNvSpPr txBox="1"/>
          <p:nvPr/>
        </p:nvSpPr>
        <p:spPr>
          <a:xfrm>
            <a:off x="8144399" y="4281423"/>
            <a:ext cx="31983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Erweiterungen und </a:t>
            </a:r>
            <a:r>
              <a:rPr kumimoji="0" lang="de-DE" sz="1400" b="0" i="0" u="none" strike="noStrike" kern="0" cap="none" spc="0" normalizeH="0" baseline="0" noProof="0" dirty="0" err="1">
                <a:ln>
                  <a:noFill/>
                </a:ln>
                <a:solidFill>
                  <a:srgbClr val="000000"/>
                </a:solidFill>
                <a:effectLst/>
                <a:uLnTx/>
                <a:uFillTx/>
                <a:latin typeface="Arial"/>
                <a:cs typeface="Arial"/>
                <a:sym typeface="Arial"/>
              </a:rPr>
              <a:t>Parameterisierung</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 name="Gerader Verbinder 23">
            <a:extLst>
              <a:ext uri="{FF2B5EF4-FFF2-40B4-BE49-F238E27FC236}">
                <a16:creationId xmlns:a16="http://schemas.microsoft.com/office/drawing/2014/main" id="{63876198-95C0-FD18-1FFC-960741196D0F}"/>
              </a:ext>
            </a:extLst>
          </p:cNvPr>
          <p:cNvCxnSpPr>
            <a:cxnSpLocks/>
          </p:cNvCxnSpPr>
          <p:nvPr/>
        </p:nvCxnSpPr>
        <p:spPr>
          <a:xfrm flipV="1">
            <a:off x="8360672" y="400903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5EC27D-D2B4-325C-F6F6-10379D284E9F}"/>
              </a:ext>
            </a:extLst>
          </p:cNvPr>
          <p:cNvCxnSpPr>
            <a:cxnSpLocks/>
          </p:cNvCxnSpPr>
          <p:nvPr/>
        </p:nvCxnSpPr>
        <p:spPr>
          <a:xfrm flipV="1">
            <a:off x="7814449" y="256114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B224808D-B82B-AF8D-3BDE-9990B0AFA7E0}"/>
              </a:ext>
            </a:extLst>
          </p:cNvPr>
          <p:cNvSpPr txBox="1"/>
          <p:nvPr/>
        </p:nvSpPr>
        <p:spPr>
          <a:xfrm>
            <a:off x="6592934" y="2204805"/>
            <a:ext cx="1417376"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Image Identifier</a:t>
            </a:r>
          </a:p>
        </p:txBody>
      </p:sp>
    </p:spTree>
    <p:extLst>
      <p:ext uri="{BB962C8B-B14F-4D97-AF65-F5344CB8AC3E}">
        <p14:creationId xmlns:p14="http://schemas.microsoft.com/office/powerpoint/2010/main" val="898659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Linux Kernelfunktionen</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D3254A06-D242-8619-46C7-87A55715448A}"/>
              </a:ext>
            </a:extLst>
          </p:cNvPr>
          <p:cNvPicPr>
            <a:picLocks noGrp="1" noChangeAspect="1"/>
          </p:cNvPicPr>
          <p:nvPr>
            <p:ph type="pic" sz="quarter" idx="10"/>
          </p:nvPr>
        </p:nvPicPr>
        <p:blipFill rotWithShape="1">
          <a:blip r:embed="rId3"/>
          <a:srcRect l="4620" t="-1296" r="9966" b="-4234"/>
          <a:stretch/>
        </p:blipFill>
        <p:spPr>
          <a:xfrm>
            <a:off x="4702175" y="0"/>
            <a:ext cx="7489825" cy="6858000"/>
          </a:xfrm>
          <a:solidFill>
            <a:schemeClr val="bg1"/>
          </a:solidFill>
        </p:spPr>
      </p:pic>
    </p:spTree>
    <p:extLst>
      <p:ext uri="{BB962C8B-B14F-4D97-AF65-F5344CB8AC3E}">
        <p14:creationId xmlns:p14="http://schemas.microsoft.com/office/powerpoint/2010/main" val="116096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a:extLst>
              <a:ext uri="{FF2B5EF4-FFF2-40B4-BE49-F238E27FC236}">
                <a16:creationId xmlns:a16="http://schemas.microsoft.com/office/drawing/2014/main" id="{8F63D053-BE65-CD0B-B1DE-99B25FEB330E}"/>
              </a:ext>
            </a:extLst>
          </p:cNvPr>
          <p:cNvPicPr>
            <a:picLocks noGrp="1" noChangeAspect="1"/>
          </p:cNvPicPr>
          <p:nvPr>
            <p:ph type="pic" sz="quarter" idx="10"/>
          </p:nvPr>
        </p:nvPicPr>
        <p:blipFill rotWithShape="1">
          <a:blip r:embed="rId2"/>
          <a:srcRect l="11941" t="-38426" r="1406" b="-20805"/>
          <a:stretch/>
        </p:blipFill>
        <p:spPr>
          <a:xfrm>
            <a:off x="0" y="0"/>
            <a:ext cx="609600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88149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Verfügbarkeit</a:t>
              </a: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 Anwendung muss erreichbar und funktionell sein. Wenn dies nicht der Fall ist kann dies Finanzielle und Logistische Probleme verursachen. Um dies zu gewährleisten musss die Anwendung dauerhaft und gleichbleibend Verfügbar sein,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1515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Benutzerdaten</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meisten Anwendungen haben in einer gewissen Art und Weise Personen bezogene Daten. Diese stehen in Deutschland unter einem hohen Gesetzlichen Schutz. Um diesen Schutz zu gewährleisten muss mit diesen Daten mit besonderer Vorsicht umgegangen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139725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Kritische Infrastruktur</a:t>
              </a:r>
            </a:p>
          </p:txBody>
        </p:sp>
        <p:sp>
          <p:nvSpPr>
            <p:cNvPr id="20" name="TextBox 19"/>
            <p:cNvSpPr txBox="1"/>
            <p:nvPr/>
          </p:nvSpPr>
          <p:spPr>
            <a:xfrm>
              <a:off x="4283698" y="3529362"/>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Unter manchen Umständen ist das zusammenbrechen der Infrastruktur, z.b durch einen Angriff ein ernstzunehmende Gefahr. Hier sehe man ein Krankenhaus, wenn in diesem die Digitale Infrastruktur zusammenbricht wird das richtige versorgen der Patienten in Gefahr kommen.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110631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Anwendungs</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Daten</a:t>
              </a: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Grundlegend sind nicht nur Personenbezogene Daten in Gefahr sondern alle Daten die von der Anwendung gebraucht werden. Diese können zu jederzeit von einem Angreifer Beschlagnahmt und durch Ransomware nicht mehr verfügbar sein,</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9801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884999"/>
            <a:chOff x="755576" y="1222961"/>
            <a:chExt cx="3539057" cy="663749"/>
          </a:xfrm>
        </p:grpSpPr>
        <p:sp>
          <p:nvSpPr>
            <p:cNvPr id="243" name="Google Shape;243;p2"/>
            <p:cNvSpPr txBox="1"/>
            <p:nvPr/>
          </p:nvSpPr>
          <p:spPr>
            <a:xfrm>
              <a:off x="755576" y="1222961"/>
              <a:ext cx="893514"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Kennen lernen</a:t>
              </a:r>
              <a:endParaRP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Mit wem haben wir es wären der Schulung zu tun. Kurzvorstellung aller Teilnehmer und des Referenten des Seminars.</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07"/>
            <a:ext cx="4718743" cy="884999"/>
            <a:chOff x="786136" y="2331037"/>
            <a:chExt cx="3539057" cy="663749"/>
          </a:xfrm>
        </p:grpSpPr>
        <p:sp>
          <p:nvSpPr>
            <p:cNvPr id="251" name="Google Shape;251;p2"/>
            <p:cNvSpPr txBox="1"/>
            <p:nvPr/>
          </p:nvSpPr>
          <p:spPr>
            <a:xfrm>
              <a:off x="786136" y="2331037"/>
              <a:ext cx="1708875"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Kubernetes </a:t>
              </a:r>
              <a:r>
                <a:rPr lang="en-US" sz="1600" b="0" i="0" u="none" strike="noStrike" cap="none" dirty="0" err="1">
                  <a:solidFill>
                    <a:srgbClr val="383838"/>
                  </a:solidFill>
                  <a:latin typeface="Bebas Neue"/>
                  <a:ea typeface="Bebas Neue"/>
                  <a:cs typeface="Bebas Neue"/>
                  <a:sym typeface="Bebas Neue"/>
                </a:rPr>
                <a:t>Grundlagen</a:t>
              </a:r>
              <a:endParaRPr lang="en-US" sz="1600" b="0" i="0" u="none" strike="noStrike" cap="none" dirty="0">
                <a:solidFill>
                  <a:srgbClr val="383838"/>
                </a:solidFill>
                <a:latin typeface="Bebas Neue"/>
                <a:ea typeface="Bebas Neue"/>
                <a:cs typeface="Bebas Neue"/>
                <a:sym typeface="Bebas Neue"/>
              </a:endParaRP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Hier werden die Grundlagen beleuchtet die für </a:t>
              </a:r>
              <a:r>
                <a:rPr lang="de-DE" sz="867" dirty="0" err="1">
                  <a:solidFill>
                    <a:srgbClr val="7F7F7F"/>
                  </a:solidFill>
                  <a:latin typeface="Open Sans"/>
                  <a:ea typeface="Open Sans"/>
                  <a:cs typeface="Open Sans"/>
                  <a:sym typeface="Open Sans"/>
                </a:rPr>
                <a:t>Kubernetes</a:t>
              </a:r>
              <a:r>
                <a:rPr lang="de-DE" sz="867" dirty="0">
                  <a:solidFill>
                    <a:srgbClr val="7F7F7F"/>
                  </a:solidFill>
                  <a:latin typeface="Open Sans"/>
                  <a:ea typeface="Open Sans"/>
                  <a:cs typeface="Open Sans"/>
                  <a:sym typeface="Open Sans"/>
                </a:rPr>
                <a:t> benötigt werden. Sowie welche hiervon am wichtigsten sind.</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168339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Vorbereitung und Materialien</a:t>
              </a:r>
              <a:endParaRPr lang="de-DE" dirty="0"/>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Wie wird mit Materialien, und Unterlagen umgegangen. Wie funktioniert das Melden sowie die Mitarbeit wären des Seminars.</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87187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PID Namespace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PID-Namespaces helfen Containern dabei, Funktionen wie das Anhalten/Fortsetzen von Schritten im Inneren eines Containers und das Verschieben des hochmodernen Containers auf einen neuen Host zu erzeugen. Leider erhalten Prozesse innerhalb eines Containers dieselben PIDs.</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5723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USER namespace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User Namespaces erlauben es, die User ID (UID) und Group ID (GID) innerhalb des Containers neu zuzuordnen. Damit sind die UID und GID innerhalb des Containers eine andere als außerhalb.</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895919"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UTS namespace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UTS (UNIX Time-Sharing) namespaces allow a single system to appear to have different host and domain names to different processes. "When a process creates a new UTS namespace ... the hostname and domain of the new UTS namespace are copied from the corresponding values in the caller's UTS namespace.</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89832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NET namespace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Linux-Namespaces erlauben es, mehrere virtuelle Instanzen der Ressourcen eines Hosts und eines Kernels (!) zu definieren und getrennt zu nutzen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1" name="Bildplatzhalter 31">
            <a:extLst>
              <a:ext uri="{FF2B5EF4-FFF2-40B4-BE49-F238E27FC236}">
                <a16:creationId xmlns:a16="http://schemas.microsoft.com/office/drawing/2014/main" id="{6B8CF6AF-B0A3-F296-E505-1A6638F88A1A}"/>
              </a:ext>
            </a:extLst>
          </p:cNvPr>
          <p:cNvPicPr>
            <a:picLocks noGrp="1" noChangeAspect="1"/>
          </p:cNvPicPr>
          <p:nvPr>
            <p:ph type="pic" sz="quarter" idx="10"/>
          </p:nvPr>
        </p:nvPicPr>
        <p:blipFill rotWithShape="1">
          <a:blip r:embed="rId2"/>
          <a:srcRect l="4977" t="-39560" r="13559" b="-31726"/>
          <a:stretch/>
        </p:blipFill>
        <p:spPr>
          <a:xfrm>
            <a:off x="0" y="0"/>
            <a:ext cx="5327650" cy="6858000"/>
          </a:xfrm>
          <a:solidFill>
            <a:schemeClr val="bg1"/>
          </a:solidFill>
        </p:spPr>
      </p:pic>
    </p:spTree>
    <p:extLst>
      <p:ext uri="{BB962C8B-B14F-4D97-AF65-F5344CB8AC3E}">
        <p14:creationId xmlns:p14="http://schemas.microsoft.com/office/powerpoint/2010/main" val="33210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127" y="2564904"/>
            <a:ext cx="576064" cy="576064"/>
          </a:xfrm>
          <a:prstGeom prst="rect">
            <a:avLst/>
          </a:prstGeom>
        </p:spPr>
      </p:pic>
      <p:sp>
        <p:nvSpPr>
          <p:cNvPr id="11" name="TextBox 10"/>
          <p:cNvSpPr txBox="1"/>
          <p:nvPr/>
        </p:nvSpPr>
        <p:spPr>
          <a:xfrm>
            <a:off x="1128807" y="3985321"/>
            <a:ext cx="1630703" cy="27699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FFFFFF"/>
                </a:solidFill>
                <a:effectLst/>
                <a:uLnTx/>
                <a:uFillTx/>
                <a:latin typeface="Open Sans Light" charset="0"/>
                <a:ea typeface="Open Sans Light" charset="0"/>
                <a:cs typeface="Open Sans Light" charset="0"/>
                <a:sym typeface="Arial"/>
              </a:rPr>
              <a:t>PowerPoint template</a:t>
            </a:r>
            <a:endParaRPr kumimoji="0" lang="ru-RU" sz="1200" b="0" i="0" u="none" strike="noStrike" kern="1200" cap="none" spc="0" normalizeH="0" baseline="0" noProof="0" dirty="0">
              <a:ln>
                <a:noFill/>
              </a:ln>
              <a:solidFill>
                <a:srgbClr val="FFFFFF"/>
              </a:solidFill>
              <a:effectLst/>
              <a:uLnTx/>
              <a:uFillTx/>
              <a:latin typeface="Open Sans Light" charset="0"/>
              <a:ea typeface="Open Sans Light" charset="0"/>
              <a:cs typeface="Open Sans Light" charset="0"/>
              <a:sym typeface="Arial"/>
            </a:endParaRPr>
          </a:p>
        </p:txBody>
      </p:sp>
      <p:sp>
        <p:nvSpPr>
          <p:cNvPr id="12" name="TextBox 11"/>
          <p:cNvSpPr txBox="1"/>
          <p:nvPr/>
        </p:nvSpPr>
        <p:spPr>
          <a:xfrm>
            <a:off x="804265" y="3530869"/>
            <a:ext cx="2279791" cy="46166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HANSO  PRESENTATION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13" name="TextBox 12"/>
          <p:cNvSpPr txBox="1"/>
          <p:nvPr/>
        </p:nvSpPr>
        <p:spPr>
          <a:xfrm>
            <a:off x="4175787" y="2276872"/>
            <a:ext cx="1665841"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Weiteres Wissen</a:t>
            </a:r>
          </a:p>
        </p:txBody>
      </p:sp>
      <p:cxnSp>
        <p:nvCxnSpPr>
          <p:cNvPr id="21" name="Прямая соединительная линия 20"/>
          <p:cNvCxnSpPr/>
          <p:nvPr/>
        </p:nvCxnSpPr>
        <p:spPr>
          <a:xfrm>
            <a:off x="4463819" y="4389107"/>
            <a:ext cx="70087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75788" y="2852937"/>
            <a:ext cx="7127961" cy="93096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gibt viele weitere Themen</a:t>
            </a:r>
            <a:r>
              <a:rPr lang="de-DE" sz="933" kern="1200" dirty="0">
                <a:solidFill>
                  <a:srgbClr val="FFFFFF">
                    <a:lumMod val="50000"/>
                  </a:srgbClr>
                </a:solidFill>
                <a:latin typeface="Open Sans" charset="0"/>
                <a:ea typeface="Open Sans" charset="0"/>
                <a:cs typeface="Open Sans" charset="0"/>
              </a:rPr>
              <a:t> die sich um Linux Kernel Funktionen drehen und die über die gleiche Wichtigkeit verfügen. Jedoch mangelt es uns an Zeit in diesem Seminar diese weiter auszuführen. Falls Sie dennoch Interesse haben sollten Sie sich das Seminar Docker Security genauer ansehen. Dieses geht im Detail auf die Verschiedenen Varianten von Kernel Funktionen ein die Linux einem Entwickler bietet um die Sicherheit sowie Einsatzfähigkeit Dockers zu stärken.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22" name="Группа 21"/>
          <p:cNvGrpSpPr/>
          <p:nvPr/>
        </p:nvGrpSpPr>
        <p:grpSpPr>
          <a:xfrm>
            <a:off x="11319310" y="359343"/>
            <a:ext cx="603183" cy="603183"/>
            <a:chOff x="8489482" y="269507"/>
            <a:chExt cx="452387" cy="452387"/>
          </a:xfrm>
        </p:grpSpPr>
        <p:sp>
          <p:nvSpPr>
            <p:cNvPr id="26" name="Овал 2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3" name="Picture 2" descr="This is Why Combination Locks are Completely Useless - YouTube">
            <a:extLst>
              <a:ext uri="{FF2B5EF4-FFF2-40B4-BE49-F238E27FC236}">
                <a16:creationId xmlns:a16="http://schemas.microsoft.com/office/drawing/2014/main" id="{8CC61241-8C5E-ED4A-F739-EA6404FC99B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34056" r="34056"/>
          <a:stretch>
            <a:fillRect/>
          </a:stretch>
        </p:blipFill>
        <p:spPr bwMode="auto">
          <a:xfrm>
            <a:off x="0" y="0"/>
            <a:ext cx="38877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47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674993"/>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Motivation für eine </a:t>
            </a:r>
            <a:r>
              <a:rPr lang="de-DE" sz="1333" kern="1200" dirty="0" err="1">
                <a:solidFill>
                  <a:srgbClr val="FFFFFF">
                    <a:lumMod val="50000"/>
                  </a:srgbClr>
                </a:solidFill>
                <a:latin typeface="Open Sans" charset="0"/>
                <a:ea typeface="Open Sans" charset="0"/>
                <a:cs typeface="Open Sans" charset="0"/>
              </a:rPr>
              <a:t>Orchstrierungsplattform</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861C9253-9EA0-2057-6FF2-E421AF802F2B}"/>
              </a:ext>
            </a:extLst>
          </p:cNvPr>
          <p:cNvPicPr>
            <a:picLocks noGrp="1" noChangeAspect="1"/>
          </p:cNvPicPr>
          <p:nvPr>
            <p:ph type="pic" sz="quarter" idx="10"/>
          </p:nvPr>
        </p:nvPicPr>
        <p:blipFill rotWithShape="1">
          <a:blip r:embed="rId3"/>
          <a:srcRect l="4447" t="-4502" r="7328" b="-4502"/>
          <a:stretch/>
        </p:blipFill>
        <p:spPr>
          <a:xfrm>
            <a:off x="4702175" y="0"/>
            <a:ext cx="7489825" cy="6858000"/>
          </a:xfrm>
          <a:solidFill>
            <a:schemeClr val="bg1"/>
          </a:solidFill>
        </p:spPr>
      </p:pic>
    </p:spTree>
    <p:extLst>
      <p:ext uri="{BB962C8B-B14F-4D97-AF65-F5344CB8AC3E}">
        <p14:creationId xmlns:p14="http://schemas.microsoft.com/office/powerpoint/2010/main" val="35511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2"/>
          <a:srcRect l="11318" t="-5680" r="13093" b="-5680"/>
          <a:stretch/>
        </p:blipFill>
        <p:spPr>
          <a:xfrm>
            <a:off x="0" y="0"/>
            <a:ext cx="7603957" cy="6858000"/>
          </a:xfrm>
          <a:solidFill>
            <a:schemeClr val="bg1"/>
          </a:solidFill>
        </p:spPr>
      </p:pic>
      <p:sp>
        <p:nvSpPr>
          <p:cNvPr id="6" name="TextBox 5"/>
          <p:cNvSpPr txBox="1"/>
          <p:nvPr/>
        </p:nvSpPr>
        <p:spPr>
          <a:xfrm>
            <a:off x="7997394" y="1871528"/>
            <a:ext cx="2353529"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Docker </a:t>
            </a:r>
            <a:r>
              <a:rPr kumimoji="0" lang="de-DE" sz="21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7997394" y="2620323"/>
            <a:ext cx="3925099"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“Compose is a tool for defining and running multi-container Docker applications. With Compose, you use a YAML file to configure your application’s services. Then, with a single command, you create and start all the services from your configuration.”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Somit ist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 Werkzeug um Container zusammen zu managen und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Anwendungs</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Infrastruktur gemeinsam starten und bearbeiten zu können.</a:t>
            </a: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014045" y="761107"/>
            <a:ext cx="2297424"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a:t>
            </a: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Wichtigsten Bestandteile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2</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Einfaches Definieren von Anwendungen durch YAML Dateien</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4</a:t>
              </a:r>
            </a:p>
          </p:txBody>
        </p:sp>
        <p:sp>
          <p:nvSpPr>
            <p:cNvPr id="27" name="TextBox 26"/>
            <p:cNvSpPr txBox="1"/>
            <p:nvPr/>
          </p:nvSpPr>
          <p:spPr>
            <a:xfrm>
              <a:off x="6381076" y="3547261"/>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Groß-Anwendungen mit vielen Containern können schneller gestartet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032884" y="209038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1</a:t>
              </a: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Anwendungen mit allen Abhängigen Anwendungen zu starten</a:t>
              </a:r>
            </a:p>
          </p:txBody>
        </p:sp>
      </p:grpSp>
      <p:grpSp>
        <p:nvGrpSpPr>
          <p:cNvPr id="44" name="Группа 43"/>
          <p:cNvGrpSpPr/>
          <p:nvPr/>
        </p:nvGrpSpPr>
        <p:grpSpPr>
          <a:xfrm>
            <a:off x="1310513" y="4355374"/>
            <a:ext cx="2356564" cy="863751"/>
            <a:chOff x="982884" y="3266528"/>
            <a:chExt cx="1767423" cy="647813"/>
          </a:xfrm>
        </p:grpSpPr>
        <p:sp>
          <p:nvSpPr>
            <p:cNvPr id="30" name="TextBox 29"/>
            <p:cNvSpPr txBox="1"/>
            <p:nvPr/>
          </p:nvSpPr>
          <p:spPr>
            <a:xfrm>
              <a:off x="1793074" y="326652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Komplizierte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Strukturen können einfach dargestellt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4115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9AC1A418-53B2-690E-A237-E4ED47432E7E}"/>
              </a:ext>
            </a:extLst>
          </p:cNvPr>
          <p:cNvPicPr>
            <a:picLocks noGrp="1" noChangeAspect="1"/>
          </p:cNvPicPr>
          <p:nvPr>
            <p:ph type="pic" sz="quarter" idx="13"/>
          </p:nvPr>
        </p:nvPicPr>
        <p:blipFill rotWithShape="1">
          <a:blip r:embed="rId3"/>
          <a:srcRect l="5099" r="5099"/>
          <a:stretch/>
        </p:blipFill>
        <p:spPr>
          <a:xfrm>
            <a:off x="3792538" y="1028700"/>
            <a:ext cx="3455987" cy="4608513"/>
          </a:xfrm>
        </p:spPr>
      </p:pic>
      <p:pic>
        <p:nvPicPr>
          <p:cNvPr id="25" name="Bildplatzhalter 24">
            <a:extLst>
              <a:ext uri="{FF2B5EF4-FFF2-40B4-BE49-F238E27FC236}">
                <a16:creationId xmlns:a16="http://schemas.microsoft.com/office/drawing/2014/main" id="{1CA6FF97-7461-7482-7FA1-A21E6ADE3B87}"/>
              </a:ext>
            </a:extLst>
          </p:cNvPr>
          <p:cNvPicPr>
            <a:picLocks noGrp="1" noChangeAspect="1"/>
          </p:cNvPicPr>
          <p:nvPr>
            <p:ph type="pic" sz="quarter" idx="14"/>
          </p:nvPr>
        </p:nvPicPr>
        <p:blipFill rotWithShape="1">
          <a:blip r:embed="rId4"/>
          <a:srcRect l="29641" t="-490" r="-786" b="-4984"/>
          <a:stretch/>
        </p:blipFill>
        <p:spPr>
          <a:xfrm>
            <a:off x="7535863" y="1028700"/>
            <a:ext cx="3455987" cy="4608513"/>
          </a:xfrm>
          <a:solidFill>
            <a:schemeClr val="bg1"/>
          </a:solidFill>
        </p:spPr>
      </p:pic>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3800141" y="4267037"/>
              <a:ext cx="740828"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Entwicklung</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6568228" y="4267037"/>
              <a:ext cx="760064"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Auslieferung</a:t>
              </a:r>
            </a:p>
          </p:txBody>
        </p:sp>
      </p:grpSp>
      <p:sp>
        <p:nvSpPr>
          <p:cNvPr id="11" name="TextBox 10"/>
          <p:cNvSpPr txBox="1"/>
          <p:nvPr/>
        </p:nvSpPr>
        <p:spPr>
          <a:xfrm>
            <a:off x="335360" y="1948466"/>
            <a:ext cx="1867819"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Die Vorteile von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a:t>
            </a:r>
            <a:r>
              <a:rPr kumimoji="0" lang="de-DE" sz="24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nvGrpSpPr>
          <p:cNvPr id="4" name="Группа 3"/>
          <p:cNvGrpSpPr/>
          <p:nvPr/>
        </p:nvGrpSpPr>
        <p:grpSpPr>
          <a:xfrm>
            <a:off x="335360" y="3044959"/>
            <a:ext cx="3168352" cy="1264117"/>
            <a:chOff x="251520" y="2283718"/>
            <a:chExt cx="2376264" cy="948087"/>
          </a:xfrm>
        </p:grpSpPr>
        <p:sp>
          <p:nvSpPr>
            <p:cNvPr id="12" name="TextBox 11"/>
            <p:cNvSpPr txBox="1"/>
            <p:nvPr/>
          </p:nvSpPr>
          <p:spPr>
            <a:xfrm>
              <a:off x="251520" y="2283718"/>
              <a:ext cx="90313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13" name="TextBox 12"/>
            <p:cNvSpPr txBox="1"/>
            <p:nvPr/>
          </p:nvSpPr>
          <p:spPr>
            <a:xfrm>
              <a:off x="262185" y="2577973"/>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die gesamte Infrastruktur einer Anwendung mit allen seinen Abhängigkeiten auf dem lokalem System laufen zu lassen ohne Große Mühe dafür aufzuwenden. </a:t>
              </a:r>
            </a:p>
          </p:txBody>
        </p:sp>
      </p:grpSp>
      <p:grpSp>
        <p:nvGrpSpPr>
          <p:cNvPr id="19" name="Группа 18"/>
          <p:cNvGrpSpPr/>
          <p:nvPr/>
        </p:nvGrpSpPr>
        <p:grpSpPr>
          <a:xfrm>
            <a:off x="335360" y="4434946"/>
            <a:ext cx="3168352" cy="1264117"/>
            <a:chOff x="251520" y="3213599"/>
            <a:chExt cx="2376264" cy="948087"/>
          </a:xfrm>
        </p:grpSpPr>
        <p:sp>
          <p:nvSpPr>
            <p:cNvPr id="14" name="TextBox 13"/>
            <p:cNvSpPr txBox="1"/>
            <p:nvPr/>
          </p:nvSpPr>
          <p:spPr>
            <a:xfrm>
              <a:off x="251520" y="3213599"/>
              <a:ext cx="92837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Auslieferung</a:t>
              </a:r>
            </a:p>
          </p:txBody>
        </p:sp>
        <p:sp>
          <p:nvSpPr>
            <p:cNvPr id="15" name="TextBox 14"/>
            <p:cNvSpPr txBox="1"/>
            <p:nvPr/>
          </p:nvSpPr>
          <p:spPr>
            <a:xfrm>
              <a:off x="262185" y="3507854"/>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Des weiteren erlaubt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 einfache und schnelle Auslieferung aller Anwendungen eines Projektes auf einem System. Somit kann in wenigen Sekunden ein gesamtes Projekt gestartet werden. </a:t>
              </a: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83026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4515BE05-DFC0-3E07-DD53-62269B3D8368}"/>
              </a:ext>
            </a:extLst>
          </p:cNvPr>
          <p:cNvPicPr>
            <a:picLocks noGrp="1" noChangeAspect="1"/>
          </p:cNvPicPr>
          <p:nvPr>
            <p:ph type="pic" sz="quarter" idx="10"/>
          </p:nvPr>
        </p:nvPicPr>
        <p:blipFill rotWithShape="1">
          <a:blip r:embed="rId2"/>
          <a:srcRect l="13394" t="-4233" r="12878" b="-6431"/>
          <a:stretch/>
        </p:blipFill>
        <p:spPr>
          <a:xfrm>
            <a:off x="6864083" y="1508787"/>
            <a:ext cx="5058409" cy="4648200"/>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Neue Datei erstellen die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docker-compose.yaml</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heißt. Bitte legen Sie diese Datei an einen Ort ab den Sie sich merken können.</a:t>
              </a:r>
            </a:p>
          </p:txBody>
        </p:sp>
        <p:sp>
          <p:nvSpPr>
            <p:cNvPr id="11" name="Прямоугольник 10"/>
            <p:cNvSpPr/>
            <p:nvPr/>
          </p:nvSpPr>
          <p:spPr>
            <a:xfrm>
              <a:off x="2339752" y="1229729"/>
              <a:ext cx="1600407"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Starten Anwendung</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die Anwendung aus und recherchieren Sie wie genau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hier eingesetzt wird.</a:t>
              </a:r>
            </a:p>
          </p:txBody>
        </p:sp>
        <p:sp>
          <p:nvSpPr>
            <p:cNvPr id="27" name="Прямоугольник 26"/>
            <p:cNvSpPr/>
            <p:nvPr/>
          </p:nvSpPr>
          <p:spPr>
            <a:xfrm>
              <a:off x="2334671" y="2434120"/>
              <a:ext cx="1600406"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Anwendung Austesten</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Zum Schluss wird das Anwendungsbeispiel durchgesprochen und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vollständig am Beispiel erklärt</a:t>
              </a:r>
            </a:p>
          </p:txBody>
        </p:sp>
        <p:sp>
          <p:nvSpPr>
            <p:cNvPr id="31" name="Прямоугольник 30"/>
            <p:cNvSpPr/>
            <p:nvPr/>
          </p:nvSpPr>
          <p:spPr>
            <a:xfrm>
              <a:off x="2334671" y="3650069"/>
              <a:ext cx="165618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Erklärung</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13993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36</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nvGraphicFramePr>
        <p:xfrm>
          <a:off x="2463801" y="887307"/>
          <a:ext cx="7316892" cy="4558453"/>
        </p:xfrm>
        <a:graphic>
          <a:graphicData uri="http://schemas.openxmlformats.org/drawingml/2006/table">
            <a:tbl>
              <a:tblPr/>
              <a:tblGrid>
                <a:gridCol w="7316892">
                  <a:extLst>
                    <a:ext uri="{9D8B030D-6E8A-4147-A177-3AD203B41FA5}">
                      <a16:colId xmlns:a16="http://schemas.microsoft.com/office/drawing/2014/main" val="750264296"/>
                    </a:ext>
                  </a:extLst>
                </a:gridCol>
              </a:tblGrid>
              <a:tr h="4558453">
                <a:tc>
                  <a:txBody>
                    <a:bodyPr/>
                    <a:lstStyle/>
                    <a:p>
                      <a:pPr fontAlgn="t"/>
                      <a:r>
                        <a:rPr lang="en-GB" sz="1000" dirty="0">
                          <a:solidFill>
                            <a:schemeClr val="bg1"/>
                          </a:solidFill>
                          <a:effectLst/>
                          <a:latin typeface="Arial" panose="020B0604020202020204" pitchFamily="34" charset="0"/>
                          <a:cs typeface="Arial" panose="020B0604020202020204" pitchFamily="34" charset="0"/>
                        </a:rPr>
                        <a:t>version: "3.9"</a:t>
                      </a:r>
                    </a:p>
                    <a:p>
                      <a:pPr fontAlgn="t"/>
                      <a:r>
                        <a:rPr lang="en-GB" sz="1000" dirty="0">
                          <a:solidFill>
                            <a:schemeClr val="bg1"/>
                          </a:solidFill>
                          <a:effectLst/>
                          <a:latin typeface="Arial" panose="020B0604020202020204" pitchFamily="34" charset="0"/>
                          <a:cs typeface="Arial" panose="020B0604020202020204" pitchFamily="34" charset="0"/>
                        </a:rPr>
                        <a:t>services:</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db</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image: mysql:5.7</a:t>
                      </a:r>
                    </a:p>
                    <a:p>
                      <a:pPr fontAlgn="t"/>
                      <a:r>
                        <a:rPr lang="en-GB" sz="1000" dirty="0">
                          <a:solidFill>
                            <a:schemeClr val="bg1"/>
                          </a:solidFill>
                          <a:effectLst/>
                          <a:latin typeface="Arial" panose="020B0604020202020204" pitchFamily="34" charset="0"/>
                          <a:cs typeface="Arial" panose="020B0604020202020204" pitchFamily="34" charset="0"/>
                        </a:rPr>
                        <a:t>    volumes:</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db_data</a:t>
                      </a:r>
                      <a:r>
                        <a:rPr lang="en-GB" sz="1000" dirty="0">
                          <a:solidFill>
                            <a:schemeClr val="bg1"/>
                          </a:solidFill>
                          <a:effectLst/>
                          <a:latin typeface="Arial" panose="020B0604020202020204" pitchFamily="34" charset="0"/>
                          <a:cs typeface="Arial" panose="020B0604020202020204" pitchFamily="34" charset="0"/>
                        </a:rPr>
                        <a:t>:/var/lib/</a:t>
                      </a:r>
                      <a:r>
                        <a:rPr lang="en-GB" sz="1000" dirty="0" err="1">
                          <a:solidFill>
                            <a:schemeClr val="bg1"/>
                          </a:solidFill>
                          <a:effectLst/>
                          <a:latin typeface="Arial" panose="020B0604020202020204" pitchFamily="34" charset="0"/>
                          <a:cs typeface="Arial" panose="020B0604020202020204" pitchFamily="34" charset="0"/>
                        </a:rPr>
                        <a:t>mysql</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restart: always</a:t>
                      </a:r>
                    </a:p>
                    <a:p>
                      <a:pPr fontAlgn="t"/>
                      <a:r>
                        <a:rPr lang="en-GB" sz="1000" dirty="0">
                          <a:solidFill>
                            <a:schemeClr val="bg1"/>
                          </a:solidFill>
                          <a:effectLst/>
                          <a:latin typeface="Arial" panose="020B0604020202020204" pitchFamily="34" charset="0"/>
                          <a:cs typeface="Arial" panose="020B0604020202020204" pitchFamily="34" charset="0"/>
                        </a:rPr>
                        <a:t>    environment:</a:t>
                      </a:r>
                    </a:p>
                    <a:p>
                      <a:pPr fontAlgn="t"/>
                      <a:r>
                        <a:rPr lang="en-GB" sz="1000" dirty="0">
                          <a:solidFill>
                            <a:schemeClr val="bg1"/>
                          </a:solidFill>
                          <a:effectLst/>
                          <a:latin typeface="Arial" panose="020B0604020202020204" pitchFamily="34" charset="0"/>
                          <a:cs typeface="Arial" panose="020B0604020202020204" pitchFamily="34" charset="0"/>
                        </a:rPr>
                        <a:t>      MYSQL_ROOT_PASSWORD: </a:t>
                      </a:r>
                      <a:r>
                        <a:rPr lang="en-GB" sz="1000" dirty="0" err="1">
                          <a:solidFill>
                            <a:schemeClr val="bg1"/>
                          </a:solidFill>
                          <a:effectLst/>
                          <a:latin typeface="Arial" panose="020B0604020202020204" pitchFamily="34" charset="0"/>
                          <a:cs typeface="Arial" panose="020B0604020202020204" pitchFamily="34" charset="0"/>
                        </a:rPr>
                        <a:t>somewordpress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MYSQL_DATABASE: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MYSQL_USER: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MYSQL_PASSWORD: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wordpress</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depends_on</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db</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image: </a:t>
                      </a:r>
                      <a:r>
                        <a:rPr lang="en-GB" sz="1000" dirty="0" err="1">
                          <a:solidFill>
                            <a:schemeClr val="bg1"/>
                          </a:solidFill>
                          <a:effectLst/>
                          <a:latin typeface="Arial" panose="020B0604020202020204" pitchFamily="34" charset="0"/>
                          <a:cs typeface="Arial" panose="020B0604020202020204" pitchFamily="34" charset="0"/>
                        </a:rPr>
                        <a:t>wordpress:latest</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volumes:</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wordpress_data</a:t>
                      </a:r>
                      <a:r>
                        <a:rPr lang="en-GB" sz="1000" dirty="0">
                          <a:solidFill>
                            <a:schemeClr val="bg1"/>
                          </a:solidFill>
                          <a:effectLst/>
                          <a:latin typeface="Arial" panose="020B0604020202020204" pitchFamily="34" charset="0"/>
                          <a:cs typeface="Arial" panose="020B0604020202020204" pitchFamily="34" charset="0"/>
                        </a:rPr>
                        <a:t>:/var/www/html</a:t>
                      </a:r>
                    </a:p>
                    <a:p>
                      <a:pPr fontAlgn="t"/>
                      <a:r>
                        <a:rPr lang="en-GB" sz="1000" dirty="0">
                          <a:solidFill>
                            <a:schemeClr val="bg1"/>
                          </a:solidFill>
                          <a:effectLst/>
                          <a:latin typeface="Arial" panose="020B0604020202020204" pitchFamily="34" charset="0"/>
                          <a:cs typeface="Arial" panose="020B0604020202020204" pitchFamily="34" charset="0"/>
                        </a:rPr>
                        <a:t>    ports:</a:t>
                      </a:r>
                    </a:p>
                    <a:p>
                      <a:pPr fontAlgn="t"/>
                      <a:r>
                        <a:rPr lang="en-GB" sz="1000" dirty="0">
                          <a:solidFill>
                            <a:schemeClr val="bg1"/>
                          </a:solidFill>
                          <a:effectLst/>
                          <a:latin typeface="Arial" panose="020B0604020202020204" pitchFamily="34" charset="0"/>
                          <a:cs typeface="Arial" panose="020B0604020202020204" pitchFamily="34" charset="0"/>
                        </a:rPr>
                        <a:t>      - "8000:80"</a:t>
                      </a:r>
                    </a:p>
                    <a:p>
                      <a:pPr fontAlgn="t"/>
                      <a:r>
                        <a:rPr lang="en-GB" sz="1000" dirty="0">
                          <a:solidFill>
                            <a:schemeClr val="bg1"/>
                          </a:solidFill>
                          <a:effectLst/>
                          <a:latin typeface="Arial" panose="020B0604020202020204" pitchFamily="34" charset="0"/>
                          <a:cs typeface="Arial" panose="020B0604020202020204" pitchFamily="34" charset="0"/>
                        </a:rPr>
                        <a:t>    restart: always</a:t>
                      </a:r>
                    </a:p>
                    <a:p>
                      <a:pPr fontAlgn="t"/>
                      <a:r>
                        <a:rPr lang="en-GB" sz="1000" dirty="0">
                          <a:solidFill>
                            <a:schemeClr val="bg1"/>
                          </a:solidFill>
                          <a:effectLst/>
                          <a:latin typeface="Arial" panose="020B0604020202020204" pitchFamily="34" charset="0"/>
                          <a:cs typeface="Arial" panose="020B0604020202020204" pitchFamily="34" charset="0"/>
                        </a:rPr>
                        <a:t>    environment:</a:t>
                      </a:r>
                    </a:p>
                    <a:p>
                      <a:pPr fontAlgn="t"/>
                      <a:r>
                        <a:rPr lang="en-GB" sz="1000" dirty="0">
                          <a:solidFill>
                            <a:schemeClr val="bg1"/>
                          </a:solidFill>
                          <a:effectLst/>
                          <a:latin typeface="Arial" panose="020B0604020202020204" pitchFamily="34" charset="0"/>
                          <a:cs typeface="Arial" panose="020B0604020202020204" pitchFamily="34" charset="0"/>
                        </a:rPr>
                        <a:t>      WORDPRESS_DB_HOST: </a:t>
                      </a:r>
                      <a:r>
                        <a:rPr lang="en-GB" sz="1000" dirty="0" err="1">
                          <a:solidFill>
                            <a:schemeClr val="bg1"/>
                          </a:solidFill>
                          <a:effectLst/>
                          <a:latin typeface="Arial" panose="020B0604020202020204" pitchFamily="34" charset="0"/>
                          <a:cs typeface="Arial" panose="020B0604020202020204" pitchFamily="34" charset="0"/>
                        </a:rPr>
                        <a:t>db</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WORDPRESS_DB_USER: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WORDPRESS_DB_PASSWORD: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WORDPRESS_DB_NAME: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volumes:</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db_data</a:t>
                      </a:r>
                      <a:r>
                        <a:rPr lang="en-GB" sz="1000" dirty="0">
                          <a:solidFill>
                            <a:schemeClr val="bg1"/>
                          </a:solidFill>
                          <a:effectLst/>
                          <a:latin typeface="Arial" panose="020B0604020202020204" pitchFamily="34" charset="0"/>
                          <a:cs typeface="Arial" panose="020B0604020202020204" pitchFamily="34" charset="0"/>
                        </a:rPr>
                        <a:t>: {}</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wordpress_data</a:t>
                      </a:r>
                      <a:r>
                        <a:rPr lang="en-GB" sz="1000" dirty="0">
                          <a:solidFill>
                            <a:schemeClr val="bg1"/>
                          </a:solidFill>
                          <a:effectLst/>
                          <a:latin typeface="Arial" panose="020B0604020202020204" pitchFamily="34" charset="0"/>
                          <a:cs typeface="Arial" panose="020B0604020202020204" pitchFamily="34" charset="0"/>
                        </a:rPr>
                        <a:t>: {}</a:t>
                      </a: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391208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169030" y="3075057"/>
            <a:ext cx="38539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compose</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up</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37</a:t>
              </a:r>
            </a:p>
          </p:txBody>
        </p:sp>
      </p:grp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198144" y="3919138"/>
            <a:ext cx="285353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6996637" y="2884609"/>
            <a:ext cx="5781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223799" y="363873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7025116"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7025210" y="288460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7547070" y="288460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E5D9C5C5-FFC2-FC2B-D345-9B704E8D9D76}"/>
              </a:ext>
            </a:extLst>
          </p:cNvPr>
          <p:cNvSpPr txBox="1"/>
          <p:nvPr/>
        </p:nvSpPr>
        <p:spPr>
          <a:xfrm>
            <a:off x="3667273" y="4183051"/>
            <a:ext cx="256352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a:t>
            </a:r>
            <a:r>
              <a:rPr kumimoji="0" lang="de-DE" sz="1400" b="0" i="0" u="none" strike="noStrike" kern="0" cap="none" spc="0" normalizeH="0" baseline="0" noProof="0" dirty="0" err="1">
                <a:ln>
                  <a:noFill/>
                </a:ln>
                <a:solidFill>
                  <a:srgbClr val="000000"/>
                </a:solidFill>
                <a:effectLst/>
                <a:uLnTx/>
                <a:uFillTx/>
                <a:latin typeface="Arial"/>
                <a:cs typeface="Arial"/>
                <a:sym typeface="Arial"/>
              </a:rPr>
              <a:t>Compose</a:t>
            </a:r>
            <a:r>
              <a:rPr kumimoji="0" lang="de-DE" sz="1400" b="0" i="0" u="none" strike="noStrike" kern="0" cap="none" spc="0" normalizeH="0" baseline="0" noProof="0" dirty="0">
                <a:ln>
                  <a:noFill/>
                </a:ln>
                <a:solidFill>
                  <a:srgbClr val="000000"/>
                </a:solidFill>
                <a:effectLst/>
                <a:uLnTx/>
                <a:uFillTx/>
                <a:latin typeface="Arial"/>
                <a:cs typeface="Arial"/>
                <a:sym typeface="Arial"/>
              </a:rPr>
              <a:t> Anwendung</a:t>
            </a:r>
          </a:p>
        </p:txBody>
      </p: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7285696" y="2576513"/>
            <a:ext cx="0" cy="308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5994122" y="391913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85DE82DC-10D9-79A3-ADAD-83B55FF2DAF1}"/>
              </a:ext>
            </a:extLst>
          </p:cNvPr>
          <p:cNvSpPr txBox="1"/>
          <p:nvPr/>
        </p:nvSpPr>
        <p:spPr>
          <a:xfrm>
            <a:off x="5743193" y="2268577"/>
            <a:ext cx="212590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a:t>
            </a:r>
            <a:r>
              <a:rPr kumimoji="0" lang="de-DE" sz="1400" b="0" i="0" u="none" strike="noStrike" kern="0" cap="none" spc="0" normalizeH="0" baseline="0" noProof="0" dirty="0" err="1">
                <a:ln>
                  <a:noFill/>
                </a:ln>
                <a:solidFill>
                  <a:srgbClr val="000000"/>
                </a:solidFill>
                <a:effectLst/>
                <a:uLnTx/>
                <a:uFillTx/>
                <a:latin typeface="Arial"/>
                <a:cs typeface="Arial"/>
                <a:sym typeface="Arial"/>
              </a:rPr>
              <a:t>Compose</a:t>
            </a:r>
            <a:r>
              <a:rPr kumimoji="0" lang="de-DE" sz="1400" b="0" i="0" u="none" strike="noStrike" kern="0" cap="none" spc="0" normalizeH="0" baseline="0" noProof="0" dirty="0">
                <a:ln>
                  <a:noFill/>
                </a:ln>
                <a:solidFill>
                  <a:srgbClr val="000000"/>
                </a:solidFill>
                <a:effectLst/>
                <a:uLnTx/>
                <a:uFillTx/>
                <a:latin typeface="Arial"/>
                <a:cs typeface="Arial"/>
                <a:sym typeface="Arial"/>
              </a:rPr>
              <a:t> Befehl</a:t>
            </a:r>
          </a:p>
        </p:txBody>
      </p:sp>
      <p:cxnSp>
        <p:nvCxnSpPr>
          <p:cNvPr id="43" name="Gerader Verbinder 42">
            <a:extLst>
              <a:ext uri="{FF2B5EF4-FFF2-40B4-BE49-F238E27FC236}">
                <a16:creationId xmlns:a16="http://schemas.microsoft.com/office/drawing/2014/main" id="{6ABCB9C9-90C0-33F3-961D-DC9AD5B91733}"/>
              </a:ext>
            </a:extLst>
          </p:cNvPr>
          <p:cNvCxnSpPr>
            <a:cxnSpLocks/>
          </p:cNvCxnSpPr>
          <p:nvPr/>
        </p:nvCxnSpPr>
        <p:spPr>
          <a:xfrm flipV="1">
            <a:off x="7547070" y="363873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E0387C9E-2DC2-72AA-1B72-E6F1EAD378AD}"/>
              </a:ext>
            </a:extLst>
          </p:cNvPr>
          <p:cNvCxnSpPr>
            <a:cxnSpLocks/>
          </p:cNvCxnSpPr>
          <p:nvPr/>
        </p:nvCxnSpPr>
        <p:spPr>
          <a:xfrm flipV="1">
            <a:off x="7999157" y="363873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0034BE7C-64AA-1D4D-71BB-0EBA562DB4BF}"/>
              </a:ext>
            </a:extLst>
          </p:cNvPr>
          <p:cNvCxnSpPr>
            <a:cxnSpLocks/>
          </p:cNvCxnSpPr>
          <p:nvPr/>
        </p:nvCxnSpPr>
        <p:spPr>
          <a:xfrm>
            <a:off x="7517606" y="3923142"/>
            <a:ext cx="505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236A819E-D9DC-B74E-9C23-0AB8442A0192}"/>
              </a:ext>
            </a:extLst>
          </p:cNvPr>
          <p:cNvSpPr txBox="1"/>
          <p:nvPr/>
        </p:nvSpPr>
        <p:spPr>
          <a:xfrm>
            <a:off x="7394230" y="4204463"/>
            <a:ext cx="218521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Silent Betrieb</a:t>
            </a:r>
          </a:p>
        </p:txBody>
      </p:sp>
      <p:cxnSp>
        <p:nvCxnSpPr>
          <p:cNvPr id="49" name="Gerader Verbinder 48">
            <a:extLst>
              <a:ext uri="{FF2B5EF4-FFF2-40B4-BE49-F238E27FC236}">
                <a16:creationId xmlns:a16="http://schemas.microsoft.com/office/drawing/2014/main" id="{B871F3BA-1953-092F-19CA-FF5ED377F338}"/>
              </a:ext>
            </a:extLst>
          </p:cNvPr>
          <p:cNvCxnSpPr>
            <a:cxnSpLocks/>
          </p:cNvCxnSpPr>
          <p:nvPr/>
        </p:nvCxnSpPr>
        <p:spPr>
          <a:xfrm flipV="1">
            <a:off x="7762483" y="39396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pic>
        <p:nvPicPr>
          <p:cNvPr id="11" name="Bildplatzhalter 10">
            <a:extLst>
              <a:ext uri="{FF2B5EF4-FFF2-40B4-BE49-F238E27FC236}">
                <a16:creationId xmlns:a16="http://schemas.microsoft.com/office/drawing/2014/main" id="{3E6F2CFD-13A8-6FFD-6457-7AF81943EA30}"/>
              </a:ext>
            </a:extLst>
          </p:cNvPr>
          <p:cNvPicPr>
            <a:picLocks noGrp="1" noChangeAspect="1"/>
          </p:cNvPicPr>
          <p:nvPr>
            <p:ph type="pic" sz="quarter" idx="10"/>
          </p:nvPr>
        </p:nvPicPr>
        <p:blipFill>
          <a:blip r:embed="rId4"/>
          <a:srcRect l="1466" r="1466"/>
          <a:stretch/>
        </p:blipFill>
        <p:spPr>
          <a:xfrm>
            <a:off x="2424113" y="820738"/>
            <a:ext cx="7367587" cy="4614862"/>
          </a:xfrm>
        </p:spPr>
      </p:pic>
    </p:spTree>
    <p:extLst>
      <p:ext uri="{BB962C8B-B14F-4D97-AF65-F5344CB8AC3E}">
        <p14:creationId xmlns:p14="http://schemas.microsoft.com/office/powerpoint/2010/main" val="19072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884999"/>
            <a:chOff x="5322863" y="1222961"/>
            <a:chExt cx="3539057" cy="663749"/>
          </a:xfrm>
        </p:grpSpPr>
        <p:sp>
          <p:nvSpPr>
            <p:cNvPr id="279" name="Google Shape;279;p3"/>
            <p:cNvSpPr txBox="1"/>
            <p:nvPr/>
          </p:nvSpPr>
          <p:spPr>
            <a:xfrm>
              <a:off x="5322863" y="1222961"/>
              <a:ext cx="1980907"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rPr>
                <a:t>Die Arbeitsweise von </a:t>
              </a:r>
              <a:r>
                <a:rPr kumimoji="0" lang="de-DE" sz="1600" b="0" i="0" u="none" strike="noStrike" kern="0" cap="none" spc="0" normalizeH="0" baseline="0" dirty="0" err="1">
                  <a:ln>
                    <a:noFill/>
                  </a:ln>
                  <a:solidFill>
                    <a:srgbClr val="383838"/>
                  </a:solidFill>
                  <a:effectLst/>
                  <a:uLnTx/>
                  <a:uFillTx/>
                  <a:latin typeface="Bebas Neue"/>
                  <a:ea typeface="Bebas Neue"/>
                  <a:cs typeface="Bebas Neue"/>
                  <a:sym typeface="Bebas Neue"/>
                </a:rPr>
                <a:t>Kubernetes</a:t>
              </a:r>
              <a:endParaRPr kumimoji="0" lang="de-DE" sz="1600" b="0" i="0" u="none" strike="noStrike" kern="0" cap="none" spc="0" normalizeH="0" baseline="0" dirty="0">
                <a:ln>
                  <a:noFill/>
                </a:ln>
                <a:solidFill>
                  <a:srgbClr val="383838"/>
                </a:solidFill>
                <a:effectLst/>
                <a:uLnTx/>
                <a:uFillTx/>
                <a:latin typeface="Bebas Neue"/>
                <a:ea typeface="Bebas Neue"/>
                <a:cs typeface="Bebas Neue"/>
                <a:sym typeface="Bebas Neue"/>
              </a:endParaRPr>
            </a:p>
          </p:txBody>
        </p:sp>
        <p:sp>
          <p:nvSpPr>
            <p:cNvPr id="280" name="Google Shape;280;p3"/>
            <p:cNvSpPr txBox="1"/>
            <p:nvPr/>
          </p:nvSpPr>
          <p:spPr>
            <a:xfrm>
              <a:off x="5333528"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Wie funktioniert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visuelle und praktische Anschauen was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genau ist und wie die Arbeitsweise zu verstehen ist.</a:t>
              </a:r>
            </a:p>
          </p:txBody>
        </p:sp>
      </p:grpSp>
      <p:grpSp>
        <p:nvGrpSpPr>
          <p:cNvPr id="281" name="Google Shape;281;p3"/>
          <p:cNvGrpSpPr/>
          <p:nvPr/>
        </p:nvGrpSpPr>
        <p:grpSpPr>
          <a:xfrm>
            <a:off x="7137898" y="3108052"/>
            <a:ext cx="4718743" cy="884999"/>
            <a:chOff x="5353423" y="2331037"/>
            <a:chExt cx="3539057" cy="663749"/>
          </a:xfrm>
        </p:grpSpPr>
        <p:sp>
          <p:nvSpPr>
            <p:cNvPr id="287" name="Google Shape;287;p3"/>
            <p:cNvSpPr txBox="1"/>
            <p:nvPr/>
          </p:nvSpPr>
          <p:spPr>
            <a:xfrm>
              <a:off x="5353423" y="2331037"/>
              <a:ext cx="1635304"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Setup der </a:t>
              </a:r>
              <a:r>
                <a:rPr kumimoji="0" lang="en-US"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Arbeitsumgebung</a:t>
              </a:r>
              <a:endPar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88" name="Google Shape;288;p3"/>
            <p:cNvSpPr txBox="1"/>
            <p:nvPr/>
          </p:nvSpPr>
          <p:spPr>
            <a:xfrm>
              <a:off x="5364088"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dirty="0">
                  <a:ln>
                    <a:noFill/>
                  </a:ln>
                  <a:solidFill>
                    <a:srgbClr val="7F7F7F"/>
                  </a:solidFill>
                  <a:effectLst/>
                  <a:uLnTx/>
                  <a:uFillTx/>
                  <a:latin typeface="Open Sans"/>
                  <a:ea typeface="Open Sans"/>
                  <a:cs typeface="Open Sans"/>
                  <a:sym typeface="Open Sans"/>
                </a:rPr>
                <a:t>Für alle Teilnehmer wird die Arbeitsumgebung eingerichtet sowie die genaue und richtige Vorgehensweise erklärt dies im Unternehmen umzusetzen.</a:t>
              </a:r>
            </a:p>
          </p:txBody>
        </p:sp>
      </p:grpSp>
      <p:grpSp>
        <p:nvGrpSpPr>
          <p:cNvPr id="289" name="Google Shape;289;p3"/>
          <p:cNvGrpSpPr/>
          <p:nvPr/>
        </p:nvGrpSpPr>
        <p:grpSpPr>
          <a:xfrm>
            <a:off x="7111368" y="4515888"/>
            <a:ext cx="4731052" cy="850306"/>
            <a:chOff x="5333527" y="3386918"/>
            <a:chExt cx="3548290" cy="637730"/>
          </a:xfrm>
        </p:grpSpPr>
        <p:sp>
          <p:nvSpPr>
            <p:cNvPr id="295" name="Google Shape;295;p3"/>
            <p:cNvSpPr txBox="1"/>
            <p:nvPr/>
          </p:nvSpPr>
          <p:spPr>
            <a:xfrm>
              <a:off x="5333527" y="3386918"/>
              <a:ext cx="3482056" cy="43855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Design Konzept, Best Practices für Microservice basierte Anwendungen</a:t>
              </a:r>
              <a:endPar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96" name="Google Shape;296;p3"/>
            <p:cNvSpPr txBox="1"/>
            <p:nvPr/>
          </p:nvSpPr>
          <p:spPr>
            <a:xfrm>
              <a:off x="5353425" y="3805291"/>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Überblick darüber wie der beste Umgang mit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gewährleistet werden kann</a:t>
              </a:r>
              <a:r>
                <a:rPr lang="de-DE" sz="867" dirty="0">
                  <a:solidFill>
                    <a:srgbClr val="7F7F7F"/>
                  </a:solidFill>
                  <a:latin typeface="Open Sans"/>
                  <a:ea typeface="Open Sans"/>
                  <a:cs typeface="Open Sans"/>
                  <a:sym typeface="Open Sans"/>
                </a:rPr>
                <a:t>.</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4</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130402" y="1571606"/>
            <a:ext cx="13990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version</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p>
        </p:txBody>
      </p:sp>
      <p:sp>
        <p:nvSpPr>
          <p:cNvPr id="5" name="Textfeld 4">
            <a:extLst>
              <a:ext uri="{FF2B5EF4-FFF2-40B4-BE49-F238E27FC236}">
                <a16:creationId xmlns:a16="http://schemas.microsoft.com/office/drawing/2014/main" id="{C3152ABE-48D1-9410-16C7-977935B0284E}"/>
              </a:ext>
            </a:extLst>
          </p:cNvPr>
          <p:cNvSpPr txBox="1"/>
          <p:nvPr/>
        </p:nvSpPr>
        <p:spPr>
          <a:xfrm>
            <a:off x="1130402" y="2241359"/>
            <a:ext cx="1645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services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p:txBody>
      </p:sp>
      <p:sp>
        <p:nvSpPr>
          <p:cNvPr id="6" name="Textfeld 5">
            <a:extLst>
              <a:ext uri="{FF2B5EF4-FFF2-40B4-BE49-F238E27FC236}">
                <a16:creationId xmlns:a16="http://schemas.microsoft.com/office/drawing/2014/main" id="{60B13645-5D0E-D3A1-9DAF-759783AAB867}"/>
              </a:ext>
            </a:extLst>
          </p:cNvPr>
          <p:cNvSpPr txBox="1"/>
          <p:nvPr/>
        </p:nvSpPr>
        <p:spPr>
          <a:xfrm>
            <a:off x="1130402" y="4246596"/>
            <a:ext cx="15636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volumes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p:txBody>
      </p:sp>
      <p:sp>
        <p:nvSpPr>
          <p:cNvPr id="8" name="Textfeld 7">
            <a:extLst>
              <a:ext uri="{FF2B5EF4-FFF2-40B4-BE49-F238E27FC236}">
                <a16:creationId xmlns:a16="http://schemas.microsoft.com/office/drawing/2014/main" id="{63381070-2BF7-46A8-AAC6-27144579F83F}"/>
              </a:ext>
            </a:extLst>
          </p:cNvPr>
          <p:cNvSpPr txBox="1"/>
          <p:nvPr/>
        </p:nvSpPr>
        <p:spPr>
          <a:xfrm>
            <a:off x="1130402" y="4834469"/>
            <a:ext cx="164592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networks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
        <p:nvSpPr>
          <p:cNvPr id="13" name="Textfeld 12">
            <a:extLst>
              <a:ext uri="{FF2B5EF4-FFF2-40B4-BE49-F238E27FC236}">
                <a16:creationId xmlns:a16="http://schemas.microsoft.com/office/drawing/2014/main" id="{E5ABF4E1-F6C4-A38F-D9B7-1F9D25D5631B}"/>
              </a:ext>
            </a:extLst>
          </p:cNvPr>
          <p:cNvSpPr txBox="1"/>
          <p:nvPr/>
        </p:nvSpPr>
        <p:spPr>
          <a:xfrm>
            <a:off x="1602842" y="2907089"/>
            <a:ext cx="1645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service1:</a:t>
            </a:r>
          </a:p>
        </p:txBody>
      </p:sp>
      <p:sp>
        <p:nvSpPr>
          <p:cNvPr id="14" name="Textfeld 13">
            <a:extLst>
              <a:ext uri="{FF2B5EF4-FFF2-40B4-BE49-F238E27FC236}">
                <a16:creationId xmlns:a16="http://schemas.microsoft.com/office/drawing/2014/main" id="{F5BC2704-1177-FF71-D772-C6493A01DF62}"/>
              </a:ext>
            </a:extLst>
          </p:cNvPr>
          <p:cNvSpPr txBox="1"/>
          <p:nvPr/>
        </p:nvSpPr>
        <p:spPr>
          <a:xfrm>
            <a:off x="1602842" y="3531296"/>
            <a:ext cx="1645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service2:</a:t>
            </a:r>
          </a:p>
        </p:txBody>
      </p:sp>
      <p:cxnSp>
        <p:nvCxnSpPr>
          <p:cNvPr id="16" name="Gerader Verbinder 15">
            <a:extLst>
              <a:ext uri="{FF2B5EF4-FFF2-40B4-BE49-F238E27FC236}">
                <a16:creationId xmlns:a16="http://schemas.microsoft.com/office/drawing/2014/main" id="{F3FE6918-ECC5-D0CB-E32C-E4365F452E95}"/>
              </a:ext>
            </a:extLst>
          </p:cNvPr>
          <p:cNvCxnSpPr/>
          <p:nvPr/>
        </p:nvCxnSpPr>
        <p:spPr>
          <a:xfrm>
            <a:off x="2893575" y="157751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2893575" y="2086517"/>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178658" y="1571606"/>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2893575" y="2227166"/>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7FDD6D94-78AE-427D-822A-97BEE492AF8E}"/>
              </a:ext>
            </a:extLst>
          </p:cNvPr>
          <p:cNvCxnSpPr/>
          <p:nvPr/>
        </p:nvCxnSpPr>
        <p:spPr>
          <a:xfrm>
            <a:off x="2893575" y="4148920"/>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3178658" y="2215515"/>
            <a:ext cx="16669" cy="1939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2893575" y="4208176"/>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4E6FE68-DFF0-A92D-264D-8A5C0624FDBF}"/>
              </a:ext>
            </a:extLst>
          </p:cNvPr>
          <p:cNvCxnSpPr/>
          <p:nvPr/>
        </p:nvCxnSpPr>
        <p:spPr>
          <a:xfrm>
            <a:off x="2893575" y="4717182"/>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2E76C81-9812-93CD-7956-07EF441130B8}"/>
              </a:ext>
            </a:extLst>
          </p:cNvPr>
          <p:cNvCxnSpPr>
            <a:cxnSpLocks/>
          </p:cNvCxnSpPr>
          <p:nvPr/>
        </p:nvCxnSpPr>
        <p:spPr>
          <a:xfrm flipV="1">
            <a:off x="3178658" y="4202271"/>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E050C9F-07DC-7D85-D2E3-D15D4C1C2A7F}"/>
              </a:ext>
            </a:extLst>
          </p:cNvPr>
          <p:cNvCxnSpPr/>
          <p:nvPr/>
        </p:nvCxnSpPr>
        <p:spPr>
          <a:xfrm>
            <a:off x="2893575" y="4779682"/>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B824D04-C19D-3805-F26E-F9E8B068C076}"/>
              </a:ext>
            </a:extLst>
          </p:cNvPr>
          <p:cNvCxnSpPr/>
          <p:nvPr/>
        </p:nvCxnSpPr>
        <p:spPr>
          <a:xfrm>
            <a:off x="2893575" y="5288688"/>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04476ED7-6866-4A84-D49E-7CD61145CC4E}"/>
              </a:ext>
            </a:extLst>
          </p:cNvPr>
          <p:cNvCxnSpPr>
            <a:cxnSpLocks/>
          </p:cNvCxnSpPr>
          <p:nvPr/>
        </p:nvCxnSpPr>
        <p:spPr>
          <a:xfrm flipV="1">
            <a:off x="3178658" y="4773777"/>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178658" y="182499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3178658" y="299847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30FA0424-D278-F23E-C855-5A2BA1EC14BA}"/>
              </a:ext>
            </a:extLst>
          </p:cNvPr>
          <p:cNvCxnSpPr>
            <a:cxnSpLocks/>
          </p:cNvCxnSpPr>
          <p:nvPr/>
        </p:nvCxnSpPr>
        <p:spPr>
          <a:xfrm>
            <a:off x="3178658" y="444627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487256BA-423F-A0C1-01ED-EC7963654323}"/>
              </a:ext>
            </a:extLst>
          </p:cNvPr>
          <p:cNvCxnSpPr>
            <a:cxnSpLocks/>
          </p:cNvCxnSpPr>
          <p:nvPr/>
        </p:nvCxnSpPr>
        <p:spPr>
          <a:xfrm>
            <a:off x="3178658" y="504063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3960470" y="1678464"/>
            <a:ext cx="66319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Hier ist die Versionsnummer unter welche die Anwendung ausgeführt werden soll</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3960470" y="2844581"/>
            <a:ext cx="6899646"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In diesem Bereich werden die „Services“ oder auch einfach die Teile der Anwendung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Definiert und zusammengefasst. Jeder Service kann hier genauso wie ein normaler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Container definiert und angepasst werden.</a:t>
            </a:r>
          </a:p>
        </p:txBody>
      </p:sp>
      <p:sp>
        <p:nvSpPr>
          <p:cNvPr id="42" name="Textfeld 41">
            <a:extLst>
              <a:ext uri="{FF2B5EF4-FFF2-40B4-BE49-F238E27FC236}">
                <a16:creationId xmlns:a16="http://schemas.microsoft.com/office/drawing/2014/main" id="{3DC1D287-D71E-5CC1-7AD5-064FDE0515ED}"/>
              </a:ext>
            </a:extLst>
          </p:cNvPr>
          <p:cNvSpPr txBox="1"/>
          <p:nvPr/>
        </p:nvSpPr>
        <p:spPr>
          <a:xfrm>
            <a:off x="3960470" y="4179975"/>
            <a:ext cx="74863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rial"/>
                <a:cs typeface="Arial"/>
                <a:sym typeface="Arial"/>
              </a:rPr>
              <a:t>Volumes</a:t>
            </a:r>
            <a:r>
              <a:rPr kumimoji="0" lang="de-DE" sz="1400" b="0" i="0" u="none" strike="noStrike" kern="0" cap="none" spc="0" normalizeH="0" baseline="0" noProof="0" dirty="0">
                <a:ln>
                  <a:noFill/>
                </a:ln>
                <a:solidFill>
                  <a:srgbClr val="000000"/>
                </a:solidFill>
                <a:effectLst/>
                <a:uLnTx/>
                <a:uFillTx/>
                <a:latin typeface="Arial"/>
                <a:cs typeface="Arial"/>
                <a:sym typeface="Arial"/>
              </a:rPr>
              <a:t> werden nicht nur bei den Services definiert werden sondern auch hier. Dies erlaubt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Es einzelne </a:t>
            </a:r>
            <a:r>
              <a:rPr kumimoji="0" lang="de-DE" sz="1400" b="0" i="0" u="none" strike="noStrike" kern="0" cap="none" spc="0" normalizeH="0" baseline="0" noProof="0" dirty="0" err="1">
                <a:ln>
                  <a:noFill/>
                </a:ln>
                <a:solidFill>
                  <a:srgbClr val="000000"/>
                </a:solidFill>
                <a:effectLst/>
                <a:uLnTx/>
                <a:uFillTx/>
                <a:latin typeface="Arial"/>
                <a:cs typeface="Arial"/>
                <a:sym typeface="Arial"/>
              </a:rPr>
              <a:t>Volmues</a:t>
            </a:r>
            <a:r>
              <a:rPr kumimoji="0" lang="de-DE" sz="1400" b="0" i="0" u="none" strike="noStrike" kern="0" cap="none" spc="0" normalizeH="0" baseline="0" noProof="0" dirty="0">
                <a:ln>
                  <a:noFill/>
                </a:ln>
                <a:solidFill>
                  <a:srgbClr val="000000"/>
                </a:solidFill>
                <a:effectLst/>
                <a:uLnTx/>
                <a:uFillTx/>
                <a:latin typeface="Arial"/>
                <a:cs typeface="Arial"/>
                <a:sym typeface="Arial"/>
              </a:rPr>
              <a:t> von mehreren Containern heraus zu öffnen.</a:t>
            </a:r>
          </a:p>
        </p:txBody>
      </p:sp>
      <p:sp>
        <p:nvSpPr>
          <p:cNvPr id="43" name="Textfeld 42">
            <a:extLst>
              <a:ext uri="{FF2B5EF4-FFF2-40B4-BE49-F238E27FC236}">
                <a16:creationId xmlns:a16="http://schemas.microsoft.com/office/drawing/2014/main" id="{F65FE297-40EF-873B-32E0-2F97A288237C}"/>
              </a:ext>
            </a:extLst>
          </p:cNvPr>
          <p:cNvSpPr txBox="1"/>
          <p:nvPr/>
        </p:nvSpPr>
        <p:spPr>
          <a:xfrm>
            <a:off x="3960470" y="4880635"/>
            <a:ext cx="4472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Die einzelnen Networks können hier definiert werden.</a:t>
            </a:r>
          </a:p>
        </p:txBody>
      </p:sp>
    </p:spTree>
    <p:extLst>
      <p:ext uri="{BB962C8B-B14F-4D97-AF65-F5344CB8AC3E}">
        <p14:creationId xmlns:p14="http://schemas.microsoft.com/office/powerpoint/2010/main" val="3304556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213815" y="2514601"/>
            <a:ext cx="481519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depends_on</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 </a:t>
            </a:r>
            <a:r>
              <a:rPr kumimoji="0" lang="de-DE" sz="1600" b="1" i="0" u="none" strike="noStrike" kern="0" cap="none" spc="0" normalizeH="0" baseline="0" noProof="0" dirty="0" err="1">
                <a:ln>
                  <a:noFill/>
                </a:ln>
                <a:solidFill>
                  <a:srgbClr val="000000"/>
                </a:solidFill>
                <a:effectLst/>
                <a:uLnTx/>
                <a:uFillTx/>
                <a:latin typeface="Arial"/>
                <a:cs typeface="Arial"/>
                <a:sym typeface="Arial"/>
              </a:rPr>
              <a:t>db</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image</a:t>
            </a: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wordpress:latest</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volumes</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wordpress_data</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r>
              <a:rPr kumimoji="0" lang="de-DE" sz="1600" b="1" i="0" u="none" strike="noStrike" kern="0" cap="none" spc="0" normalizeH="0" baseline="0" noProof="0" dirty="0" err="1">
                <a:ln>
                  <a:noFill/>
                </a:ln>
                <a:solidFill>
                  <a:srgbClr val="000000"/>
                </a:solidFill>
                <a:effectLst/>
                <a:uLnTx/>
                <a:uFillTx/>
                <a:latin typeface="Arial"/>
                <a:cs typeface="Arial"/>
                <a:sym typeface="Arial"/>
              </a:rPr>
              <a:t>var</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r>
              <a:rPr kumimoji="0" lang="de-DE" sz="1600" b="1" i="0" u="none" strike="noStrike" kern="0" cap="none" spc="0" normalizeH="0" baseline="0" noProof="0" dirty="0" err="1">
                <a:ln>
                  <a:noFill/>
                </a:ln>
                <a:solidFill>
                  <a:srgbClr val="000000"/>
                </a:solidFill>
                <a:effectLst/>
                <a:uLnTx/>
                <a:uFillTx/>
                <a:latin typeface="Arial"/>
                <a:cs typeface="Arial"/>
                <a:sym typeface="Arial"/>
              </a:rPr>
              <a:t>www</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r>
              <a:rPr kumimoji="0" lang="de-DE" sz="1600" b="1" i="0" u="none" strike="noStrike" kern="0" cap="none" spc="0" normalizeH="0" baseline="0" noProof="0" dirty="0" err="1">
                <a:ln>
                  <a:noFill/>
                </a:ln>
                <a:solidFill>
                  <a:srgbClr val="000000"/>
                </a:solidFill>
                <a:effectLst/>
                <a:uLnTx/>
                <a:uFillTx/>
                <a:latin typeface="Arial"/>
                <a:cs typeface="Arial"/>
                <a:sym typeface="Arial"/>
              </a:rPr>
              <a:t>html</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cxnSp>
        <p:nvCxnSpPr>
          <p:cNvPr id="16" name="Gerader Verbinder 15">
            <a:extLst>
              <a:ext uri="{FF2B5EF4-FFF2-40B4-BE49-F238E27FC236}">
                <a16:creationId xmlns:a16="http://schemas.microsoft.com/office/drawing/2014/main" id="{F3FE6918-ECC5-D0CB-E32C-E4365F452E95}"/>
              </a:ext>
            </a:extLst>
          </p:cNvPr>
          <p:cNvCxnSpPr/>
          <p:nvPr/>
        </p:nvCxnSpPr>
        <p:spPr>
          <a:xfrm>
            <a:off x="2768865" y="273154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2768865" y="325912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070617" y="2737627"/>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3795434" y="325912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4093636" y="3239357"/>
            <a:ext cx="0" cy="3500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3795434" y="3571429"/>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070617" y="2848134"/>
            <a:ext cx="2053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4072646" y="3414379"/>
            <a:ext cx="113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5123756" y="2691901"/>
            <a:ext cx="46907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Abhängigkeiten für das Bauen und Starten der Container</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5204400" y="3263652"/>
            <a:ext cx="62424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Das „Base Image“ welches als Grundlage für den Container genommen wird</a:t>
            </a:r>
          </a:p>
        </p:txBody>
      </p:sp>
      <p:cxnSp>
        <p:nvCxnSpPr>
          <p:cNvPr id="37" name="Gerader Verbinder 36">
            <a:extLst>
              <a:ext uri="{FF2B5EF4-FFF2-40B4-BE49-F238E27FC236}">
                <a16:creationId xmlns:a16="http://schemas.microsoft.com/office/drawing/2014/main" id="{4410305A-CC1A-C5F6-5A6A-88D68EF5886E}"/>
              </a:ext>
            </a:extLst>
          </p:cNvPr>
          <p:cNvCxnSpPr>
            <a:cxnSpLocks/>
          </p:cNvCxnSpPr>
          <p:nvPr/>
        </p:nvCxnSpPr>
        <p:spPr>
          <a:xfrm>
            <a:off x="1493283" y="3960356"/>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8CB171C-E963-4191-346D-606C4402B216}"/>
              </a:ext>
            </a:extLst>
          </p:cNvPr>
          <p:cNvCxnSpPr>
            <a:cxnSpLocks/>
          </p:cNvCxnSpPr>
          <p:nvPr/>
        </p:nvCxnSpPr>
        <p:spPr>
          <a:xfrm>
            <a:off x="4982634" y="3960356"/>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336C1E-EBA6-A779-FE9B-7F6F7A1BA506}"/>
              </a:ext>
            </a:extLst>
          </p:cNvPr>
          <p:cNvCxnSpPr>
            <a:cxnSpLocks/>
          </p:cNvCxnSpPr>
          <p:nvPr/>
        </p:nvCxnSpPr>
        <p:spPr>
          <a:xfrm>
            <a:off x="1479815" y="4254219"/>
            <a:ext cx="35242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CAA65B1F-6F42-31AB-FC3E-8CE4263B11AF}"/>
              </a:ext>
            </a:extLst>
          </p:cNvPr>
          <p:cNvCxnSpPr>
            <a:cxnSpLocks/>
          </p:cNvCxnSpPr>
          <p:nvPr/>
        </p:nvCxnSpPr>
        <p:spPr>
          <a:xfrm>
            <a:off x="1831421" y="426206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52C58FB1-A0A4-4A76-DE74-97FB832CF01E}"/>
              </a:ext>
            </a:extLst>
          </p:cNvPr>
          <p:cNvCxnSpPr>
            <a:cxnSpLocks/>
          </p:cNvCxnSpPr>
          <p:nvPr/>
        </p:nvCxnSpPr>
        <p:spPr>
          <a:xfrm>
            <a:off x="1213815" y="2412310"/>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E444C562-BAF8-24AB-ED39-29E290B52D41}"/>
              </a:ext>
            </a:extLst>
          </p:cNvPr>
          <p:cNvCxnSpPr>
            <a:cxnSpLocks/>
          </p:cNvCxnSpPr>
          <p:nvPr/>
        </p:nvCxnSpPr>
        <p:spPr>
          <a:xfrm>
            <a:off x="2505499" y="241231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D89B18AF-FE8A-3C9E-20B0-55D1EA442C3B}"/>
              </a:ext>
            </a:extLst>
          </p:cNvPr>
          <p:cNvCxnSpPr>
            <a:cxnSpLocks/>
          </p:cNvCxnSpPr>
          <p:nvPr/>
        </p:nvCxnSpPr>
        <p:spPr>
          <a:xfrm>
            <a:off x="1213815" y="2429836"/>
            <a:ext cx="12955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C063167E-BE1D-D3E0-F186-05CF25E45BEA}"/>
              </a:ext>
            </a:extLst>
          </p:cNvPr>
          <p:cNvCxnSpPr>
            <a:cxnSpLocks/>
          </p:cNvCxnSpPr>
          <p:nvPr/>
        </p:nvCxnSpPr>
        <p:spPr>
          <a:xfrm>
            <a:off x="1493283" y="212813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E381F422-9BD8-070D-E96A-C136C3F56E2C}"/>
              </a:ext>
            </a:extLst>
          </p:cNvPr>
          <p:cNvSpPr txBox="1"/>
          <p:nvPr/>
        </p:nvSpPr>
        <p:spPr>
          <a:xfrm>
            <a:off x="1268045" y="1806244"/>
            <a:ext cx="17379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Services</a:t>
            </a:r>
          </a:p>
        </p:txBody>
      </p:sp>
      <p:sp>
        <p:nvSpPr>
          <p:cNvPr id="53" name="Textfeld 52">
            <a:extLst>
              <a:ext uri="{FF2B5EF4-FFF2-40B4-BE49-F238E27FC236}">
                <a16:creationId xmlns:a16="http://schemas.microsoft.com/office/drawing/2014/main" id="{61B29B74-BE3D-4665-85F5-EED0A4C262E6}"/>
              </a:ext>
            </a:extLst>
          </p:cNvPr>
          <p:cNvSpPr txBox="1"/>
          <p:nvPr/>
        </p:nvSpPr>
        <p:spPr>
          <a:xfrm>
            <a:off x="1407100" y="4495247"/>
            <a:ext cx="47724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Das Volume welches der Container zugewiesen bekommt</a:t>
            </a:r>
          </a:p>
        </p:txBody>
      </p:sp>
    </p:spTree>
    <p:extLst>
      <p:ext uri="{BB962C8B-B14F-4D97-AF65-F5344CB8AC3E}">
        <p14:creationId xmlns:p14="http://schemas.microsoft.com/office/powerpoint/2010/main" val="2011443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661871" y="2221993"/>
            <a:ext cx="481519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ports</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 "8000:80"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restart</a:t>
            </a: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always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environment</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WORDPRESS_DB_HOST: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db</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WORDPRESS_DB_USER: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WORDPRESS_DB_PASSWORD: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WORDPRESS_DB_NAME: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cxnSp>
        <p:nvCxnSpPr>
          <p:cNvPr id="16" name="Gerader Verbinder 15">
            <a:extLst>
              <a:ext uri="{FF2B5EF4-FFF2-40B4-BE49-F238E27FC236}">
                <a16:creationId xmlns:a16="http://schemas.microsoft.com/office/drawing/2014/main" id="{F3FE6918-ECC5-D0CB-E32C-E4365F452E95}"/>
              </a:ext>
            </a:extLst>
          </p:cNvPr>
          <p:cNvCxnSpPr/>
          <p:nvPr/>
        </p:nvCxnSpPr>
        <p:spPr>
          <a:xfrm>
            <a:off x="3226108" y="2221994"/>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3226108" y="2710165"/>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518673" y="2207721"/>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3226108" y="277279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3523365" y="2753868"/>
            <a:ext cx="0" cy="2753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3245737" y="3047840"/>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518673" y="2394499"/>
            <a:ext cx="2053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3518673" y="2891552"/>
            <a:ext cx="113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5571812" y="2240852"/>
            <a:ext cx="5594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Hier werden die Ports definiert welche der Container für Zugriff öffnet</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4707100" y="2740063"/>
            <a:ext cx="45015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Neustart Bedingungen können hier festgesetzt werden</a:t>
            </a:r>
          </a:p>
        </p:txBody>
      </p:sp>
      <p:cxnSp>
        <p:nvCxnSpPr>
          <p:cNvPr id="37" name="Gerader Verbinder 36">
            <a:extLst>
              <a:ext uri="{FF2B5EF4-FFF2-40B4-BE49-F238E27FC236}">
                <a16:creationId xmlns:a16="http://schemas.microsoft.com/office/drawing/2014/main" id="{4410305A-CC1A-C5F6-5A6A-88D68EF5886E}"/>
              </a:ext>
            </a:extLst>
          </p:cNvPr>
          <p:cNvCxnSpPr>
            <a:cxnSpLocks/>
          </p:cNvCxnSpPr>
          <p:nvPr/>
        </p:nvCxnSpPr>
        <p:spPr>
          <a:xfrm>
            <a:off x="1955840" y="4047138"/>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8CB171C-E963-4191-346D-606C4402B216}"/>
              </a:ext>
            </a:extLst>
          </p:cNvPr>
          <p:cNvCxnSpPr>
            <a:cxnSpLocks/>
          </p:cNvCxnSpPr>
          <p:nvPr/>
        </p:nvCxnSpPr>
        <p:spPr>
          <a:xfrm>
            <a:off x="6396658" y="4068570"/>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336C1E-EBA6-A779-FE9B-7F6F7A1BA506}"/>
              </a:ext>
            </a:extLst>
          </p:cNvPr>
          <p:cNvCxnSpPr>
            <a:cxnSpLocks/>
          </p:cNvCxnSpPr>
          <p:nvPr/>
        </p:nvCxnSpPr>
        <p:spPr>
          <a:xfrm>
            <a:off x="1937680" y="4348843"/>
            <a:ext cx="44589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CAA65B1F-6F42-31AB-FC3E-8CE4263B11AF}"/>
              </a:ext>
            </a:extLst>
          </p:cNvPr>
          <p:cNvCxnSpPr>
            <a:cxnSpLocks/>
          </p:cNvCxnSpPr>
          <p:nvPr/>
        </p:nvCxnSpPr>
        <p:spPr>
          <a:xfrm>
            <a:off x="2285801" y="4348843"/>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61B29B74-BE3D-4665-85F5-EED0A4C262E6}"/>
              </a:ext>
            </a:extLst>
          </p:cNvPr>
          <p:cNvSpPr txBox="1"/>
          <p:nvPr/>
        </p:nvSpPr>
        <p:spPr>
          <a:xfrm>
            <a:off x="1937680" y="4659910"/>
            <a:ext cx="70775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Environment Variablen können bei jedem Container auch passend angegeben werden.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Diese werden dann beim Starten des Containers der Anwendung mit gegeben. </a:t>
            </a:r>
          </a:p>
        </p:txBody>
      </p:sp>
    </p:spTree>
    <p:extLst>
      <p:ext uri="{BB962C8B-B14F-4D97-AF65-F5344CB8AC3E}">
        <p14:creationId xmlns:p14="http://schemas.microsoft.com/office/powerpoint/2010/main" val="2963778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674993"/>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Möglichkeiten und Vorteile von </a:t>
            </a:r>
            <a:r>
              <a:rPr lang="de-DE" sz="1333" kern="1200" dirty="0" err="1">
                <a:solidFill>
                  <a:srgbClr val="FFFFFF">
                    <a:lumMod val="50000"/>
                  </a:srgbClr>
                </a:solidFill>
                <a:latin typeface="Open Sans" charset="0"/>
                <a:ea typeface="Open Sans" charset="0"/>
                <a:cs typeface="Open Sans" charset="0"/>
              </a:rPr>
              <a:t>Kubernetes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74FA1FBF-28AD-97BF-836B-E64EB35F7A79}"/>
              </a:ext>
            </a:extLst>
          </p:cNvPr>
          <p:cNvPicPr>
            <a:picLocks noGrp="1" noChangeAspect="1"/>
          </p:cNvPicPr>
          <p:nvPr>
            <p:ph type="pic" sz="quarter" idx="10"/>
          </p:nvPr>
        </p:nvPicPr>
        <p:blipFill rotWithShape="1">
          <a:blip r:embed="rId3"/>
          <a:srcRect l="2948" t="-4642" r="8600" b="-4642"/>
          <a:stretch/>
        </p:blipFill>
        <p:spPr>
          <a:xfrm>
            <a:off x="4702175" y="0"/>
            <a:ext cx="7489825" cy="6858000"/>
          </a:xfrm>
          <a:solidFill>
            <a:schemeClr val="bg1"/>
          </a:solidFill>
        </p:spPr>
      </p:pic>
    </p:spTree>
    <p:extLst>
      <p:ext uri="{BB962C8B-B14F-4D97-AF65-F5344CB8AC3E}">
        <p14:creationId xmlns:p14="http://schemas.microsoft.com/office/powerpoint/2010/main" val="77207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308198" y="761107"/>
            <a:ext cx="1709122"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Vorteile 1/2</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76246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Sicherheit</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wird von großen Unternehmen verwendet die große Summen in Sicherheit investieren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120369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Standardisierung</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einer der gängigsten Standards in der Entwicklung</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1948725" y="2090388"/>
              <a:ext cx="104139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Skalierbarkeit</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 Anwendung muss wachsen, 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dies automatisch möglich</a:t>
              </a:r>
            </a:p>
          </p:txBody>
        </p:sp>
      </p:grpSp>
      <p:grpSp>
        <p:nvGrpSpPr>
          <p:cNvPr id="44" name="Группа 43"/>
          <p:cNvGrpSpPr/>
          <p:nvPr/>
        </p:nvGrpSpPr>
        <p:grpSpPr>
          <a:xfrm>
            <a:off x="1310513" y="4355375"/>
            <a:ext cx="2356565" cy="1063934"/>
            <a:chOff x="982884" y="3266528"/>
            <a:chExt cx="1767424" cy="797950"/>
          </a:xfrm>
        </p:grpSpPr>
        <p:sp>
          <p:nvSpPr>
            <p:cNvPr id="30" name="TextBox 29"/>
            <p:cNvSpPr txBox="1"/>
            <p:nvPr/>
          </p:nvSpPr>
          <p:spPr>
            <a:xfrm>
              <a:off x="1747388" y="3266528"/>
              <a:ext cx="1002920"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Verfügbarkeit</a:t>
              </a:r>
            </a:p>
          </p:txBody>
        </p:sp>
        <p:sp>
          <p:nvSpPr>
            <p:cNvPr id="31" name="TextBox 30"/>
            <p:cNvSpPr txBox="1"/>
            <p:nvPr/>
          </p:nvSpPr>
          <p:spPr>
            <a:xfrm>
              <a:off x="982884" y="356078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Ausfall einer Anwendung ist teuer, durch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kann dies verhindert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5290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308198" y="761107"/>
            <a:ext cx="1709122"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Vorteile 2/2</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66628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Wartung</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Eine Wartung einer Anwendung kann schnell und flexible übernommen werden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123254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Verwendungsgrad</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 ziemlich jede Anwendung kann mittels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orchestriert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2430828" y="2090388"/>
              <a:ext cx="55928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Kosten</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Kosten beim wachsen der Anwendung können minimiert werden</a:t>
              </a: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1016420" y="3266528"/>
              <a:ext cx="1733888"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Plattform Unabhängigkeit</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Weder Plattform noch Anwendung ist relevant für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329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92E83BB-9240-0010-A24A-4DF8656417C5}"/>
              </a:ext>
            </a:extLst>
          </p:cNvPr>
          <p:cNvPicPr>
            <a:picLocks noGrp="1" noChangeAspect="1"/>
          </p:cNvPicPr>
          <p:nvPr>
            <p:ph type="pic" sz="quarter" idx="10"/>
          </p:nvPr>
        </p:nvPicPr>
        <p:blipFill>
          <a:blip r:embed="rId2"/>
          <a:srcRect l="14766" r="14766"/>
          <a:stretch>
            <a:fillRect/>
          </a:stretch>
        </p:blipFill>
        <p:spPr/>
      </p:pic>
      <p:sp>
        <p:nvSpPr>
          <p:cNvPr id="10" name="TextBox 9"/>
          <p:cNvSpPr txBox="1"/>
          <p:nvPr/>
        </p:nvSpPr>
        <p:spPr>
          <a:xfrm>
            <a:off x="239348" y="2276872"/>
            <a:ext cx="2528256"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dirty="0">
                <a:ln>
                  <a:noFill/>
                </a:ln>
                <a:solidFill>
                  <a:srgbClr val="000000"/>
                </a:solidFill>
                <a:effectLst/>
                <a:uLnTx/>
                <a:uFillTx/>
                <a:latin typeface="Bebas Neue" charset="0"/>
                <a:ea typeface="Bebas Neue" charset="0"/>
                <a:cs typeface="Bebas Neue" charset="0"/>
                <a:sym typeface="Arial"/>
              </a:rPr>
              <a:t>Persönliche Erfahrungen</a:t>
            </a:r>
          </a:p>
        </p:txBody>
      </p:sp>
      <p:sp>
        <p:nvSpPr>
          <p:cNvPr id="11" name="TextBox 10"/>
          <p:cNvSpPr txBox="1"/>
          <p:nvPr/>
        </p:nvSpPr>
        <p:spPr>
          <a:xfrm>
            <a:off x="239349" y="2852937"/>
            <a:ext cx="3168352"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kommen Sie wieder ins Spiel, welche eigenen Vorteile kennen</a:t>
            </a: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Sie, und was wären eventuelle Nachteile an die ein Anwender oder ein Entwicklungsteam denken muss.</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933" kern="1200" baseline="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Diskutieren Sie in der Gruppe und haben Sie ein Augenmerk darauf was die anderen Teilnehmer erzählen.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TextBox 1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Architektur</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375249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naged Kubernetes von Medialine (2022)">
            <a:extLst>
              <a:ext uri="{FF2B5EF4-FFF2-40B4-BE49-F238E27FC236}">
                <a16:creationId xmlns:a16="http://schemas.microsoft.com/office/drawing/2014/main" id="{3D9970DE-05C8-B7EA-9B58-725E89FC3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0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Kubernetes Architecture and Its Use Cases">
            <a:extLst>
              <a:ext uri="{FF2B5EF4-FFF2-40B4-BE49-F238E27FC236}">
                <a16:creationId xmlns:a16="http://schemas.microsoft.com/office/drawing/2014/main" id="{115D4E67-1848-8391-D520-C500CD6722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88091"/>
            <a:ext cx="10905066" cy="548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4" y="1630616"/>
            <a:ext cx="4718744" cy="884999"/>
            <a:chOff x="755575" y="1222961"/>
            <a:chExt cx="3539058" cy="663749"/>
          </a:xfrm>
        </p:grpSpPr>
        <p:sp>
          <p:nvSpPr>
            <p:cNvPr id="243" name="Google Shape;243;p2"/>
            <p:cNvSpPr txBox="1"/>
            <p:nvPr/>
          </p:nvSpPr>
          <p:spPr>
            <a:xfrm>
              <a:off x="755575" y="1222961"/>
              <a:ext cx="2277530"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Flexibles </a:t>
              </a:r>
              <a:r>
                <a:rPr lang="de-DE" sz="1600" b="0" i="0" u="none" strike="noStrike" cap="none" dirty="0" err="1">
                  <a:solidFill>
                    <a:srgbClr val="383838"/>
                  </a:solidFill>
                  <a:latin typeface="Bebas Neue"/>
                  <a:ea typeface="Bebas Neue"/>
                  <a:cs typeface="Bebas Neue"/>
                  <a:sym typeface="Bebas Neue"/>
                </a:rPr>
                <a:t>Anwendungsdeployment</a:t>
              </a:r>
              <a:endParaRPr lang="de-DE" sz="1600" b="0" i="0" u="none" strike="noStrike" cap="none" dirty="0">
                <a:solidFill>
                  <a:srgbClr val="383838"/>
                </a:solidFill>
                <a:latin typeface="Bebas Neue"/>
                <a:ea typeface="Bebas Neue"/>
                <a:cs typeface="Bebas Neue"/>
                <a:sym typeface="Bebas Neue"/>
              </a:endParaRP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Wie stellt ein Unternehmen sicher das die Strukturen zur Bereitstellung zwar funktionieren aber immer noch flexible genug zum arbeiten bleiben.</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07"/>
            <a:ext cx="4718743" cy="884999"/>
            <a:chOff x="786136" y="2331037"/>
            <a:chExt cx="3539057" cy="663749"/>
          </a:xfrm>
        </p:grpSpPr>
        <p:sp>
          <p:nvSpPr>
            <p:cNvPr id="251" name="Google Shape;251;p2"/>
            <p:cNvSpPr txBox="1"/>
            <p:nvPr/>
          </p:nvSpPr>
          <p:spPr>
            <a:xfrm>
              <a:off x="786136" y="2331037"/>
              <a:ext cx="1708875"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Datenspeicher bereitstellen</a:t>
              </a: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Daten sind von sich aus nicht persistent, daher ist eine sichere Bereitstellung von Speicherungen und Speicherplatz unabdinglich.</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3027481"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Konfigurationsdaten und Secrets bereitstellen</a:t>
              </a:r>
              <a:endParaRPr lang="de-DE" dirty="0"/>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Wieso sollte man seine Konfigurationsdateien nicht offen und unverschlüsselt mitschicken?</a:t>
              </a:r>
              <a:endParaRPr lang="de-DE" sz="867" b="0" i="0" u="none" strike="noStrike" cap="none" dirty="0">
                <a:solidFill>
                  <a:srgbClr val="7F7F7F"/>
                </a:solidFill>
                <a:latin typeface="Open Sans"/>
                <a:ea typeface="Open Sans"/>
                <a:cs typeface="Open Sans"/>
                <a:sym typeface="Open Sans"/>
              </a:endParaRP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extLst>
      <p:ext uri="{BB962C8B-B14F-4D97-AF65-F5344CB8AC3E}">
        <p14:creationId xmlns:p14="http://schemas.microsoft.com/office/powerpoint/2010/main" val="307739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lvl="0" defTabSz="914377">
              <a:buClrTx/>
            </a:pPr>
            <a:r>
              <a:rPr lang="de-DE" sz="2800" kern="1200" dirty="0" err="1">
                <a:latin typeface="Bebas Neue" charset="0"/>
                <a:ea typeface="Bebas Neue" charset="0"/>
                <a:cs typeface="Bebas Neue" charset="0"/>
              </a:rPr>
              <a:t>Kubernetes</a:t>
            </a:r>
            <a:r>
              <a:rPr lang="de-DE" sz="2800" kern="1200" dirty="0">
                <a:latin typeface="Bebas Neue" charset="0"/>
                <a:ea typeface="Bebas Neue" charset="0"/>
                <a:cs typeface="Bebas Neue" charset="0"/>
              </a:rPr>
              <a:t> Grundlagen</a:t>
            </a:r>
            <a:endPar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3118270" cy="674993"/>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Vorstellung der Ressourcen für Anwender</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92D559A4-655C-8E3A-0BB8-327376C9593E}"/>
              </a:ext>
            </a:extLst>
          </p:cNvPr>
          <p:cNvPicPr>
            <a:picLocks noGrp="1" noChangeAspect="1"/>
          </p:cNvPicPr>
          <p:nvPr>
            <p:ph type="pic" sz="quarter" idx="10"/>
          </p:nvPr>
        </p:nvPicPr>
        <p:blipFill rotWithShape="1">
          <a:blip r:embed="rId3"/>
          <a:srcRect l="605" t="-6856" r="7358" b="-6856"/>
          <a:stretch/>
        </p:blipFill>
        <p:spPr>
          <a:xfrm>
            <a:off x="4702175" y="0"/>
            <a:ext cx="7489825" cy="6858000"/>
          </a:xfrm>
          <a:solidFill>
            <a:schemeClr val="bg1"/>
          </a:solidFill>
        </p:spPr>
      </p:pic>
    </p:spTree>
    <p:extLst>
      <p:ext uri="{BB962C8B-B14F-4D97-AF65-F5344CB8AC3E}">
        <p14:creationId xmlns:p14="http://schemas.microsoft.com/office/powerpoint/2010/main" val="323520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48955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Google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mit allen Themen in der Informatik ist die Verwendung von Google eine gute und solide Möglichkeit Ressourcen genau zu strukturieren und Informationen zu sammeln.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67"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Google ist dabei auch der beste Weg andere Ressourcen zu finden.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55688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YouTube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YouTube hat eine große Auswahl and Videos und Video Serien über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dessen Anwendung. Dort ist es auch spezifische Probleme und oder Themen genauer unter die Lupe zu nehmen. Sowie Beispiele sich in größerem Detail sich anzusehen.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4" y="3235107"/>
              <a:ext cx="154393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dirty="0" err="1">
                  <a:ln>
                    <a:noFill/>
                  </a:ln>
                  <a:solidFill>
                    <a:srgbClr val="383838"/>
                  </a:solidFill>
                  <a:effectLst/>
                  <a:uLnTx/>
                  <a:uFillTx/>
                  <a:latin typeface="Bebas Neue" charset="0"/>
                  <a:ea typeface="Bebas Neue" charset="0"/>
                  <a:cs typeface="Bebas Neue" charset="0"/>
                  <a:sym typeface="Arial"/>
                </a:rPr>
                <a:t>Kubernetes</a:t>
              </a:r>
              <a:r>
                <a:rPr kumimoji="0" lang="de-DE" sz="1600" b="0" i="0" u="none" strike="noStrike" kern="1200" cap="none" spc="0" normalizeH="0" baseline="0" dirty="0">
                  <a:ln>
                    <a:noFill/>
                  </a:ln>
                  <a:solidFill>
                    <a:srgbClr val="383838"/>
                  </a:solidFill>
                  <a:effectLst/>
                  <a:uLnTx/>
                  <a:uFillTx/>
                  <a:latin typeface="Bebas Neue" charset="0"/>
                  <a:ea typeface="Bebas Neue" charset="0"/>
                  <a:cs typeface="Bebas Neue" charset="0"/>
                  <a:sym typeface="Arial"/>
                </a:rPr>
                <a:t> Dokumentation</a:t>
              </a: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Dokumentation ist wie der Name schon sagt der Ort wo die Recherche meistens anfängt und wieder aufhört. </a:t>
              </a:r>
              <a:r>
                <a:rPr lang="de-DE" sz="867" kern="1200" dirty="0">
                  <a:solidFill>
                    <a:srgbClr val="FFFFFF">
                      <a:lumMod val="50000"/>
                    </a:srgbClr>
                  </a:solidFill>
                  <a:latin typeface="Open Sans" charset="0"/>
                  <a:ea typeface="Open Sans" charset="0"/>
                  <a:cs typeface="Open Sans" charset="0"/>
                </a:rPr>
                <a:t>Innerhalb dieser Dokumentationen befinden sich alle Ressourcen die benötigt werden damit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gut funktionieren kann.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50398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dirty="0">
                  <a:ln>
                    <a:noFill/>
                  </a:ln>
                  <a:solidFill>
                    <a:srgbClr val="383838"/>
                  </a:solidFill>
                  <a:effectLst/>
                  <a:uLnTx/>
                  <a:uFillTx/>
                  <a:latin typeface="Bebas Neue" charset="0"/>
                  <a:ea typeface="Bebas Neue" charset="0"/>
                  <a:cs typeface="Bebas Neue" charset="0"/>
                  <a:sym typeface="Arial"/>
                </a:rPr>
                <a:t>Bücher</a:t>
              </a:r>
            </a:p>
          </p:txBody>
        </p:sp>
        <p:sp>
          <p:nvSpPr>
            <p:cNvPr id="25" name="TextBox 24"/>
            <p:cNvSpPr txBox="1"/>
            <p:nvPr/>
          </p:nvSpPr>
          <p:spPr>
            <a:xfrm>
              <a:off x="6738499" y="3529362"/>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Bücker mögen zwar die weit verbreitetest Möglichkeit sein Wissen aufzufinden, jedoch ist sie auch die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unmodernste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trotzdem ist sie hier eine gute Methode um Wissen zu finden.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67"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Trotzdem sollte</a:t>
              </a:r>
              <a:r>
                <a:rPr lang="de-DE" sz="867" kern="1200" dirty="0">
                  <a:solidFill>
                    <a:srgbClr val="FFFFFF">
                      <a:lumMod val="50000"/>
                    </a:srgbClr>
                  </a:solidFill>
                  <a:latin typeface="Open Sans" charset="0"/>
                  <a:ea typeface="Open Sans" charset="0"/>
                  <a:cs typeface="Open Sans" charset="0"/>
                </a:rPr>
                <a:t> Sie nicht außer acht gelassen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1" name="Bildplatzhalter 31">
            <a:extLst>
              <a:ext uri="{FF2B5EF4-FFF2-40B4-BE49-F238E27FC236}">
                <a16:creationId xmlns:a16="http://schemas.microsoft.com/office/drawing/2014/main" id="{6B8CF6AF-B0A3-F296-E505-1A6638F88A1A}"/>
              </a:ext>
            </a:extLst>
          </p:cNvPr>
          <p:cNvPicPr>
            <a:picLocks noGrp="1" noChangeAspect="1"/>
          </p:cNvPicPr>
          <p:nvPr>
            <p:ph type="pic" sz="quarter" idx="10"/>
          </p:nvPr>
        </p:nvPicPr>
        <p:blipFill rotWithShape="1">
          <a:blip r:embed="rId2"/>
          <a:srcRect l="4977" t="-39560" r="13559" b="-31726"/>
          <a:stretch/>
        </p:blipFill>
        <p:spPr>
          <a:xfrm>
            <a:off x="0" y="0"/>
            <a:ext cx="5327650" cy="6858000"/>
          </a:xfrm>
          <a:solidFill>
            <a:schemeClr val="bg1"/>
          </a:solidFill>
        </p:spPr>
      </p:pic>
    </p:spTree>
    <p:extLst>
      <p:ext uri="{BB962C8B-B14F-4D97-AF65-F5344CB8AC3E}">
        <p14:creationId xmlns:p14="http://schemas.microsoft.com/office/powerpoint/2010/main" val="23543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Die Arbeitsweise von </a:t>
            </a:r>
            <a:r>
              <a:rPr lang="de-DE" sz="2800" kern="1200" dirty="0" err="1">
                <a:solidFill>
                  <a:srgbClr val="FFFFFF"/>
                </a:solidFill>
                <a:latin typeface="Bebas Neue" charset="0"/>
                <a:ea typeface="Bebas Neue" charset="0"/>
                <a:cs typeface="Bebas Neue" charset="0"/>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defRPr/>
            </a:pPr>
            <a:r>
              <a:rPr lang="de-DE" sz="1333" kern="1200" dirty="0">
                <a:solidFill>
                  <a:srgbClr val="FFFFFF"/>
                </a:solidFill>
                <a:latin typeface="Open Sans" charset="0"/>
                <a:ea typeface="Open Sans" charset="0"/>
                <a:cs typeface="Open Sans" charset="0"/>
              </a:rPr>
              <a:t>API Server</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F650BBC-C975-A499-12B1-335E124A3A8A}"/>
              </a:ext>
            </a:extLst>
          </p:cNvPr>
          <p:cNvPicPr>
            <a:picLocks noGrp="1" noChangeAspect="1"/>
          </p:cNvPicPr>
          <p:nvPr>
            <p:ph type="pic" sz="quarter" idx="10"/>
          </p:nvPr>
        </p:nvPicPr>
        <p:blipFill rotWithShape="1">
          <a:blip r:embed="rId3"/>
          <a:srcRect l="7741" t="-9401" r="11213" b="-11813"/>
          <a:stretch/>
        </p:blipFill>
        <p:spPr>
          <a:xfrm>
            <a:off x="4702286" y="0"/>
            <a:ext cx="7489716" cy="6858000"/>
          </a:xfrm>
          <a:solidFill>
            <a:schemeClr val="bg1"/>
          </a:solidFill>
        </p:spPr>
      </p:pic>
    </p:spTree>
    <p:extLst>
      <p:ext uri="{BB962C8B-B14F-4D97-AF65-F5344CB8AC3E}">
        <p14:creationId xmlns:p14="http://schemas.microsoft.com/office/powerpoint/2010/main" val="77357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T-Security: Was Unternehmen jetzt unbedingt tun sollten - Onlineportal von  IT Management">
            <a:extLst>
              <a:ext uri="{FF2B5EF4-FFF2-40B4-BE49-F238E27FC236}">
                <a16:creationId xmlns:a16="http://schemas.microsoft.com/office/drawing/2014/main" id="{8ADF11E7-11CE-9C58-8A9A-20EEEE35CA0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813" b="8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2" name="Группа 1"/>
          <p:cNvGrpSpPr/>
          <p:nvPr/>
        </p:nvGrpSpPr>
        <p:grpSpPr>
          <a:xfrm>
            <a:off x="6096000" y="3429000"/>
            <a:ext cx="5664629" cy="1606446"/>
            <a:chOff x="4572000" y="1031773"/>
            <a:chExt cx="4248472" cy="1824542"/>
          </a:xfrm>
        </p:grpSpPr>
        <p:sp>
          <p:nvSpPr>
            <p:cNvPr id="8" name="Прямоугольник 7"/>
            <p:cNvSpPr/>
            <p:nvPr/>
          </p:nvSpPr>
          <p:spPr>
            <a:xfrm>
              <a:off x="4572000" y="1037484"/>
              <a:ext cx="4248472" cy="1818831"/>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4675896" y="1397525"/>
              <a:ext cx="649457" cy="38451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11" name="TextBox 10"/>
            <p:cNvSpPr txBox="1"/>
            <p:nvPr/>
          </p:nvSpPr>
          <p:spPr>
            <a:xfrm>
              <a:off x="4675896" y="1736588"/>
              <a:ext cx="4000560" cy="9214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What is API server in Kubernetes?</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The API (application programming interface) server determines if a request is valid and then processes it. In essence, the API is the interface used to manage, create, and configure Kubernetes clusters. It's how the users, external components, and parts of your cluster all communicate with each other.</a:t>
              </a:r>
              <a:endParaRPr kumimoji="0" lang="ru-RU"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5" name="Прямоугольник 14"/>
            <p:cNvSpPr/>
            <p:nvPr/>
          </p:nvSpPr>
          <p:spPr>
            <a:xfrm>
              <a:off x="4722132" y="1031773"/>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1" name="TextBox 20"/>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en-US" sz="1600" kern="1200" dirty="0">
                  <a:solidFill>
                    <a:srgbClr val="FFFFFF"/>
                  </a:solidFill>
                  <a:latin typeface="Bebas Neue" charset="0"/>
                  <a:ea typeface="Bebas Neue" charset="0"/>
                  <a:cs typeface="Bebas Neue" charset="0"/>
                </a:rPr>
                <a:t>5</a:t>
              </a: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63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Kubernetes Architecture and Its Use Cases">
            <a:extLst>
              <a:ext uri="{FF2B5EF4-FFF2-40B4-BE49-F238E27FC236}">
                <a16:creationId xmlns:a16="http://schemas.microsoft.com/office/drawing/2014/main" id="{115D4E67-1848-8391-D520-C500CD6722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88091"/>
            <a:ext cx="10905066" cy="548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596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a:extLst>
              <a:ext uri="{FF2B5EF4-FFF2-40B4-BE49-F238E27FC236}">
                <a16:creationId xmlns:a16="http://schemas.microsoft.com/office/drawing/2014/main" id="{8F63D053-BE65-CD0B-B1DE-99B25FEB330E}"/>
              </a:ext>
            </a:extLst>
          </p:cNvPr>
          <p:cNvPicPr>
            <a:picLocks noGrp="1" noChangeAspect="1"/>
          </p:cNvPicPr>
          <p:nvPr>
            <p:ph type="pic" sz="quarter" idx="10"/>
          </p:nvPr>
        </p:nvPicPr>
        <p:blipFill rotWithShape="1">
          <a:blip r:embed="rId2"/>
          <a:srcRect l="11941" t="-38426" r="1406" b="-20805"/>
          <a:stretch/>
        </p:blipFill>
        <p:spPr>
          <a:xfrm>
            <a:off x="0" y="0"/>
            <a:ext cx="609600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57852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Freigabe</a:t>
              </a: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Nur mittels des API Servers kann 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seinen Bestandteilen kommuniziert werden. Dies hat nicht nur Sicherheitsgründe als Aspekte sondern auch Grundlegende Themen der Anwendungsdesigns.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73962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Validierung</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Befehl und jede Eingabe sollte niemals einfach ausgeführt werden können. Hierzu kontrolliert der API Server alle Eingaben und Befehle bevor diese ausgeführt werden. Dies minimiert das ausführen von unpassenden Befehlen.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68432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Endpunkte</a:t>
              </a: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Um den API Server richtig zu verwenden wird nur über speziell definierte Endpunkte mit diesem kommuniziert.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Diese Endpunkte sind die Schnittstellen zur Bearbeitung.</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67470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Steuerung</a:t>
              </a:r>
            </a:p>
          </p:txBody>
        </p:sp>
        <p:sp>
          <p:nvSpPr>
            <p:cNvPr id="25" name="TextBox 24"/>
            <p:cNvSpPr txBox="1"/>
            <p:nvPr/>
          </p:nvSpPr>
          <p:spPr>
            <a:xfrm>
              <a:off x="6738499"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Jegliche Steuerung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kann durch den API Server laufen. Dieser handhabt den restlichen Umgang.</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67"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Steuerung ist am besten sich durch das letzte Beispiel zu verdeutlichen.</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549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Die Arbeitsweise von </a:t>
            </a:r>
            <a:r>
              <a:rPr lang="de-DE" sz="2800" kern="1200" dirty="0" err="1">
                <a:solidFill>
                  <a:srgbClr val="FFFFFF"/>
                </a:solidFill>
                <a:latin typeface="Bebas Neue" charset="0"/>
                <a:ea typeface="Bebas Neue" charset="0"/>
                <a:cs typeface="Bebas Neue" charset="0"/>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defRPr/>
            </a:pPr>
            <a:r>
              <a:rPr lang="de-DE" sz="1333" kern="1200" dirty="0">
                <a:solidFill>
                  <a:srgbClr val="FFFFFF"/>
                </a:solidFill>
                <a:latin typeface="Open Sans" charset="0"/>
                <a:ea typeface="Open Sans" charset="0"/>
                <a:cs typeface="Open Sans" charset="0"/>
              </a:rPr>
              <a:t>Controller Manager</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3143C602-D386-0C7E-20D8-9524B1CAB739}"/>
              </a:ext>
            </a:extLst>
          </p:cNvPr>
          <p:cNvPicPr>
            <a:picLocks noGrp="1" noChangeAspect="1"/>
          </p:cNvPicPr>
          <p:nvPr>
            <p:ph type="pic" sz="quarter" idx="10"/>
          </p:nvPr>
        </p:nvPicPr>
        <p:blipFill rotWithShape="1">
          <a:blip r:embed="rId3"/>
          <a:srcRect l="7175" t="-9770" r="12898" b="-9770"/>
          <a:stretch/>
        </p:blipFill>
        <p:spPr>
          <a:xfrm>
            <a:off x="4702175" y="0"/>
            <a:ext cx="7489825" cy="6858000"/>
          </a:xfrm>
          <a:solidFill>
            <a:schemeClr val="bg1"/>
          </a:solidFill>
        </p:spPr>
      </p:pic>
    </p:spTree>
    <p:extLst>
      <p:ext uri="{BB962C8B-B14F-4D97-AF65-F5344CB8AC3E}">
        <p14:creationId xmlns:p14="http://schemas.microsoft.com/office/powerpoint/2010/main" val="357646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74" y="1119832"/>
            <a:ext cx="10144109" cy="5012006"/>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703424" y="1399885"/>
            <a:ext cx="5699262" cy="3650276"/>
          </a:xfrm>
          <a:solidFill>
            <a:schemeClr val="bg1"/>
          </a:solidFill>
        </p:spPr>
      </p:pic>
      <p:grpSp>
        <p:nvGrpSpPr>
          <p:cNvPr id="11" name="Группа 10"/>
          <p:cNvGrpSpPr/>
          <p:nvPr/>
        </p:nvGrpSpPr>
        <p:grpSpPr>
          <a:xfrm>
            <a:off x="5203735" y="3429000"/>
            <a:ext cx="6115575" cy="2658021"/>
            <a:chOff x="2915816" y="1635646"/>
            <a:chExt cx="4586681" cy="2564337"/>
          </a:xfrm>
        </p:grpSpPr>
        <p:sp>
          <p:nvSpPr>
            <p:cNvPr id="3" name="Прямоугольник 2"/>
            <p:cNvSpPr/>
            <p:nvPr/>
          </p:nvSpPr>
          <p:spPr>
            <a:xfrm>
              <a:off x="2915816" y="1635646"/>
              <a:ext cx="4586681" cy="256433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649457" cy="32662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6" name="TextBox 5"/>
            <p:cNvSpPr txBox="1"/>
            <p:nvPr/>
          </p:nvSpPr>
          <p:spPr>
            <a:xfrm>
              <a:off x="2987554" y="2233218"/>
              <a:ext cx="4320750" cy="170096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050" b="0" i="0" dirty="0">
                  <a:solidFill>
                    <a:srgbClr val="222222"/>
                  </a:solidFill>
                  <a:effectLst/>
                  <a:latin typeface="open sans" panose="020B0606030504020204" pitchFamily="34" charset="0"/>
                </a:rPr>
                <a:t>The Kubernetes controller manager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GB" sz="1050" b="0" i="0" dirty="0" err="1">
                  <a:solidFill>
                    <a:srgbClr val="222222"/>
                  </a:solidFill>
                  <a:effectLst/>
                  <a:latin typeface="open sans" panose="020B0606030504020204" pitchFamily="34" charset="0"/>
                </a:rPr>
                <a:t>apiserver</a:t>
              </a:r>
              <a:r>
                <a:rPr lang="en-GB" sz="1050" b="0" i="0" dirty="0">
                  <a:solidFill>
                    <a:srgbClr val="222222"/>
                  </a:solidFill>
                  <a:effectLst/>
                  <a:latin typeface="open sans" panose="020B0606030504020204" pitchFamily="34" charset="0"/>
                </a:rPr>
                <a:t> and makes changes attempting to move the current state towards the desired state. Examples of controllers that ship with Kubernetes today are the replication controller, endpoints controller, namespace controller, and service accounts controller.</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26317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Kubernetes Architecture and Its Use Cases">
            <a:extLst>
              <a:ext uri="{FF2B5EF4-FFF2-40B4-BE49-F238E27FC236}">
                <a16:creationId xmlns:a16="http://schemas.microsoft.com/office/drawing/2014/main" id="{115D4E67-1848-8391-D520-C500CD6722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688091"/>
            <a:ext cx="10905066" cy="548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426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Die Arbeitsweise von </a:t>
            </a:r>
            <a:r>
              <a:rPr lang="de-DE" sz="2800" kern="1200" dirty="0" err="1">
                <a:solidFill>
                  <a:srgbClr val="FFFFFF"/>
                </a:solidFill>
                <a:latin typeface="Bebas Neue" charset="0"/>
                <a:ea typeface="Bebas Neue" charset="0"/>
                <a:cs typeface="Bebas Neue" charset="0"/>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defRPr/>
            </a:pPr>
            <a:r>
              <a:rPr lang="de-DE" sz="1333" kern="1200" dirty="0">
                <a:solidFill>
                  <a:srgbClr val="FFFFFF"/>
                </a:solidFill>
                <a:latin typeface="Open Sans" charset="0"/>
                <a:ea typeface="Open Sans" charset="0"/>
                <a:cs typeface="Open Sans" charset="0"/>
              </a:rPr>
              <a:t>Scheduler</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CB0230B1-B96D-14C5-4EED-0E8A4F92124A}"/>
              </a:ext>
            </a:extLst>
          </p:cNvPr>
          <p:cNvPicPr>
            <a:picLocks noGrp="1" noChangeAspect="1"/>
          </p:cNvPicPr>
          <p:nvPr>
            <p:ph type="pic" sz="quarter" idx="10"/>
          </p:nvPr>
        </p:nvPicPr>
        <p:blipFill rotWithShape="1">
          <a:blip r:embed="rId3"/>
          <a:srcRect l="5531" t="-12681" r="10650" b="-12681"/>
          <a:stretch/>
        </p:blipFill>
        <p:spPr>
          <a:xfrm>
            <a:off x="4702175" y="0"/>
            <a:ext cx="7489825" cy="6858000"/>
          </a:xfrm>
          <a:solidFill>
            <a:schemeClr val="bg1"/>
          </a:solidFill>
        </p:spPr>
      </p:pic>
    </p:spTree>
    <p:extLst>
      <p:ext uri="{BB962C8B-B14F-4D97-AF65-F5344CB8AC3E}">
        <p14:creationId xmlns:p14="http://schemas.microsoft.com/office/powerpoint/2010/main" val="10388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7" name="Bildplatzhalter 6">
            <a:extLst>
              <a:ext uri="{FF2B5EF4-FFF2-40B4-BE49-F238E27FC236}">
                <a16:creationId xmlns:a16="http://schemas.microsoft.com/office/drawing/2014/main" id="{FBDD261F-6A2E-8DCA-CA7D-8BA7E5449303}"/>
              </a:ext>
            </a:extLst>
          </p:cNvPr>
          <p:cNvPicPr>
            <a:picLocks noGrp="1" noChangeAspect="1"/>
          </p:cNvPicPr>
          <p:nvPr>
            <p:ph type="pic" idx="2"/>
          </p:nvPr>
        </p:nvPicPr>
        <p:blipFill rotWithShape="1">
          <a:blip r:embed="rId3"/>
          <a:srcRect l="9708" t="-32637" r="11336" b="-28757"/>
          <a:stretch/>
        </p:blipFill>
        <p:spPr>
          <a:xfrm>
            <a:off x="-28575" y="0"/>
            <a:ext cx="5480050" cy="6858000"/>
          </a:xfrm>
          <a:prstGeom prst="rect">
            <a:avLst/>
          </a:prstGeom>
          <a:solidFill>
            <a:schemeClr val="bg1"/>
          </a:solidFill>
          <a:ln>
            <a:noFill/>
          </a:ln>
        </p:spPr>
      </p:pic>
      <p:sp>
        <p:nvSpPr>
          <p:cNvPr id="407" name="Google Shape;407;p7"/>
          <p:cNvSpPr txBox="1"/>
          <p:nvPr/>
        </p:nvSpPr>
        <p:spPr>
          <a:xfrm>
            <a:off x="5620165" y="3345913"/>
            <a:ext cx="2029723" cy="543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33" b="0" i="0" u="none" strike="noStrike" cap="none">
                <a:solidFill>
                  <a:srgbClr val="383838"/>
                </a:solidFill>
                <a:latin typeface="Bebas Neue"/>
                <a:ea typeface="Bebas Neue"/>
                <a:cs typeface="Bebas Neue"/>
                <a:sym typeface="Bebas Neue"/>
              </a:rPr>
              <a:t>Kennen Lernen</a:t>
            </a:r>
            <a:endParaRPr sz="2933" b="0" i="0" u="none" strike="noStrike" cap="none">
              <a:solidFill>
                <a:srgbClr val="383838"/>
              </a:solidFill>
              <a:latin typeface="Bebas Neue"/>
              <a:ea typeface="Bebas Neue"/>
              <a:cs typeface="Bebas Neue"/>
              <a:sym typeface="Bebas Neue"/>
            </a:endParaRPr>
          </a:p>
        </p:txBody>
      </p:sp>
      <p:sp>
        <p:nvSpPr>
          <p:cNvPr id="408" name="Google Shape;408;p7"/>
          <p:cNvSpPr txBox="1"/>
          <p:nvPr/>
        </p:nvSpPr>
        <p:spPr>
          <a:xfrm>
            <a:off x="7950514" y="2569789"/>
            <a:ext cx="4133467"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00" b="0" i="0" u="none" strike="noStrike" cap="none" dirty="0">
                <a:solidFill>
                  <a:srgbClr val="7F7F7F"/>
                </a:solidFill>
                <a:latin typeface="Open Sans"/>
                <a:ea typeface="Open Sans"/>
                <a:cs typeface="Open Sans"/>
                <a:sym typeface="Open Sans"/>
              </a:rPr>
              <a:t>In den folgenden paar Minuten werden wir gemeinsam einander vorstellen und kurz auf ein paar wichtige Punkte zu sprechen kommen.</a:t>
            </a:r>
            <a:endParaRPr dirty="0"/>
          </a:p>
        </p:txBody>
      </p:sp>
      <p:sp>
        <p:nvSpPr>
          <p:cNvPr id="409" name="Google Shape;409;p7"/>
          <p:cNvSpPr/>
          <p:nvPr/>
        </p:nvSpPr>
        <p:spPr>
          <a:xfrm>
            <a:off x="7797801" y="2527213"/>
            <a:ext cx="4800" cy="225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0" name="Google Shape;410;p7"/>
          <p:cNvGrpSpPr/>
          <p:nvPr/>
        </p:nvGrpSpPr>
        <p:grpSpPr>
          <a:xfrm>
            <a:off x="11312660" y="359343"/>
            <a:ext cx="609828" cy="603183"/>
            <a:chOff x="8484499" y="269507"/>
            <a:chExt cx="457371" cy="452387"/>
          </a:xfrm>
        </p:grpSpPr>
        <p:sp>
          <p:nvSpPr>
            <p:cNvPr id="411" name="Google Shape;411;p7"/>
            <p:cNvSpPr/>
            <p:nvPr/>
          </p:nvSpPr>
          <p:spPr>
            <a:xfrm>
              <a:off x="8484499" y="269507"/>
              <a:ext cx="457371"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412" name="Google Shape;412;p7"/>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6</a:t>
              </a:r>
              <a:endParaRPr sz="1600" b="0" i="0" u="none" strike="noStrike" cap="none" dirty="0">
                <a:solidFill>
                  <a:srgbClr val="F6B73A"/>
                </a:solidFill>
                <a:latin typeface="Bebas Neue"/>
                <a:ea typeface="Bebas Neue"/>
                <a:cs typeface="Bebas Neue"/>
                <a:sym typeface="Bebas Neue"/>
              </a:endParaRPr>
            </a:p>
          </p:txBody>
        </p:sp>
      </p:grpSp>
      <p:sp>
        <p:nvSpPr>
          <p:cNvPr id="413" name="Google Shape;413;p7"/>
          <p:cNvSpPr txBox="1"/>
          <p:nvPr/>
        </p:nvSpPr>
        <p:spPr>
          <a:xfrm>
            <a:off x="7950514" y="3262942"/>
            <a:ext cx="4133467" cy="4223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rgbClr val="7F7F7F"/>
                </a:solidFill>
                <a:latin typeface="Open Sans"/>
                <a:ea typeface="Open Sans"/>
                <a:cs typeface="Open Sans"/>
                <a:sym typeface="Open Sans"/>
              </a:rPr>
              <a:t>Dauer: 30min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
                                        </p:tgtEl>
                                        <p:attrNameLst>
                                          <p:attrName>style.visibility</p:attrName>
                                        </p:attrNameLst>
                                      </p:cBhvr>
                                      <p:to>
                                        <p:strVal val="visible"/>
                                      </p:to>
                                    </p:set>
                                    <p:animEffect transition="in" filter="fade">
                                      <p:cBhvr>
                                        <p:cTn id="11" dur="500"/>
                                        <p:tgtEl>
                                          <p:spTgt spid="4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8"/>
                                        </p:tgtEl>
                                        <p:attrNameLst>
                                          <p:attrName>style.visibility</p:attrName>
                                        </p:attrNameLst>
                                      </p:cBhvr>
                                      <p:to>
                                        <p:strVal val="visible"/>
                                      </p:to>
                                    </p:set>
                                    <p:animEffect transition="in" filter="fade">
                                      <p:cBhvr>
                                        <p:cTn id="15" dur="500"/>
                                        <p:tgtEl>
                                          <p:spTgt spid="4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3"/>
                                        </p:tgtEl>
                                        <p:attrNameLst>
                                          <p:attrName>style.visibility</p:attrName>
                                        </p:attrNameLst>
                                      </p:cBhvr>
                                      <p:to>
                                        <p:strVal val="visible"/>
                                      </p:to>
                                    </p:set>
                                    <p:animEffect transition="in" filter="fade">
                                      <p:cBhvr>
                                        <p:cTn id="19"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74" y="1119832"/>
            <a:ext cx="10144109" cy="5012006"/>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703424" y="1399885"/>
            <a:ext cx="5699262" cy="3650276"/>
          </a:xfrm>
          <a:solidFill>
            <a:schemeClr val="bg1"/>
          </a:solidFill>
        </p:spPr>
      </p:pic>
      <p:grpSp>
        <p:nvGrpSpPr>
          <p:cNvPr id="11" name="Группа 10"/>
          <p:cNvGrpSpPr/>
          <p:nvPr/>
        </p:nvGrpSpPr>
        <p:grpSpPr>
          <a:xfrm>
            <a:off x="5203735" y="3429000"/>
            <a:ext cx="6115575" cy="1806439"/>
            <a:chOff x="2915816" y="1635646"/>
            <a:chExt cx="4586681" cy="1742770"/>
          </a:xfrm>
        </p:grpSpPr>
        <p:sp>
          <p:nvSpPr>
            <p:cNvPr id="3" name="Прямоугольник 2"/>
            <p:cNvSpPr/>
            <p:nvPr/>
          </p:nvSpPr>
          <p:spPr>
            <a:xfrm>
              <a:off x="2915816" y="1635647"/>
              <a:ext cx="4586681" cy="1742769"/>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649457" cy="32662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6" name="TextBox 5"/>
            <p:cNvSpPr txBox="1"/>
            <p:nvPr/>
          </p:nvSpPr>
          <p:spPr>
            <a:xfrm>
              <a:off x="2987554" y="2233218"/>
              <a:ext cx="4320750" cy="99947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en-GB" sz="1050" b="0" i="0" dirty="0">
                  <a:solidFill>
                    <a:srgbClr val="222222"/>
                  </a:solidFill>
                  <a:effectLst/>
                  <a:latin typeface="open sans" panose="020B0606030504020204" pitchFamily="34" charset="0"/>
                </a:rPr>
                <a:t>The Kubernetes scheduler is a control plane process which assigns Pods to Nodes. The scheduler determines which Nodes are valid placements for each Pod in the scheduling queue according to constraints and available resources. The scheduler then ranks each valid Node and binds the Pod to a suitable Node.</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8690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cheduling Framework | Kubernetes">
            <a:extLst>
              <a:ext uri="{FF2B5EF4-FFF2-40B4-BE49-F238E27FC236}">
                <a16:creationId xmlns:a16="http://schemas.microsoft.com/office/drawing/2014/main" id="{4706D028-24AB-699D-BD50-A5B9E039D2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75360"/>
            <a:ext cx="10905066" cy="490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51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Die Arbeitsweise von </a:t>
            </a:r>
            <a:r>
              <a:rPr lang="de-DE" sz="2800" kern="1200" dirty="0" err="1">
                <a:solidFill>
                  <a:srgbClr val="FFFFFF"/>
                </a:solidFill>
                <a:latin typeface="Bebas Neue" charset="0"/>
                <a:ea typeface="Bebas Neue" charset="0"/>
                <a:cs typeface="Bebas Neue" charset="0"/>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674993"/>
          </a:xfrm>
          <a:prstGeom prst="rect">
            <a:avLst/>
          </a:prstGeom>
          <a:noFill/>
        </p:spPr>
        <p:txBody>
          <a:bodyPr wrap="square" rtlCol="0">
            <a:spAutoFit/>
          </a:bodyPr>
          <a:lstStyle/>
          <a:p>
            <a:pPr lvl="0" defTabSz="914377">
              <a:lnSpc>
                <a:spcPct val="150000"/>
              </a:lnSpc>
              <a:buClrTx/>
              <a:defRPr/>
            </a:pPr>
            <a:r>
              <a:rPr lang="de-DE" sz="1333" kern="1200" dirty="0">
                <a:solidFill>
                  <a:srgbClr val="FFFFFF"/>
                </a:solidFill>
                <a:latin typeface="Open Sans" charset="0"/>
                <a:ea typeface="Open Sans" charset="0"/>
                <a:cs typeface="Open Sans" charset="0"/>
              </a:rPr>
              <a:t>Installations-Optionen (Cloud, </a:t>
            </a:r>
            <a:r>
              <a:rPr lang="de-DE" sz="1333" kern="1200" dirty="0" err="1">
                <a:solidFill>
                  <a:srgbClr val="FFFFFF"/>
                </a:solidFill>
                <a:latin typeface="Open Sans" charset="0"/>
                <a:ea typeface="Open Sans" charset="0"/>
                <a:cs typeface="Open Sans" charset="0"/>
              </a:rPr>
              <a:t>MiniKube</a:t>
            </a:r>
            <a:r>
              <a:rPr lang="de-DE" sz="1333" kern="1200" dirty="0">
                <a:solidFill>
                  <a:srgbClr val="FFFFFF"/>
                </a:solidFill>
                <a:latin typeface="Open Sans" charset="0"/>
                <a:ea typeface="Open Sans" charset="0"/>
                <a:cs typeface="Open Sans" charset="0"/>
              </a:rPr>
              <a:t>, </a:t>
            </a:r>
            <a:r>
              <a:rPr lang="de-DE" sz="1333" kern="1200" dirty="0" err="1">
                <a:solidFill>
                  <a:srgbClr val="FFFFFF"/>
                </a:solidFill>
                <a:latin typeface="Open Sans" charset="0"/>
                <a:ea typeface="Open Sans" charset="0"/>
                <a:cs typeface="Open Sans" charset="0"/>
              </a:rPr>
              <a:t>etc</a:t>
            </a:r>
            <a:r>
              <a:rPr lang="de-DE" sz="1333" kern="1200" dirty="0">
                <a:solidFill>
                  <a:srgbClr val="FFFFFF"/>
                </a:solidFill>
                <a:latin typeface="Open Sans" charset="0"/>
                <a:ea typeface="Open Sans" charset="0"/>
                <a:cs typeface="Open Sans" charset="0"/>
              </a:rPr>
              <a:t>)</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32E8E23-9724-96D5-22CA-B58BE14598BA}"/>
              </a:ext>
            </a:extLst>
          </p:cNvPr>
          <p:cNvPicPr>
            <a:picLocks noGrp="1" noChangeAspect="1"/>
          </p:cNvPicPr>
          <p:nvPr>
            <p:ph type="pic" sz="quarter" idx="10"/>
          </p:nvPr>
        </p:nvPicPr>
        <p:blipFill rotWithShape="1">
          <a:blip r:embed="rId3"/>
          <a:srcRect l="7620" t="-9207" r="13205" b="-9207"/>
          <a:stretch/>
        </p:blipFill>
        <p:spPr>
          <a:xfrm>
            <a:off x="4702175" y="0"/>
            <a:ext cx="7489825" cy="6858000"/>
          </a:xfrm>
          <a:solidFill>
            <a:schemeClr val="bg1"/>
          </a:solidFill>
        </p:spPr>
      </p:pic>
    </p:spTree>
    <p:extLst>
      <p:ext uri="{BB962C8B-B14F-4D97-AF65-F5344CB8AC3E}">
        <p14:creationId xmlns:p14="http://schemas.microsoft.com/office/powerpoint/2010/main" val="38655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43545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Cloud</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Eine große Anzahl an Cloud Providern haben Werkzeuge und Hilfsprogramme die das installieren und ausliefern von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Clustern sehr vereinfachen. Google und AWS sind hier die größten und weit verbreitetest Anbieter.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59054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MiniKube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Eine sehr populäre und einfach Methode mit der es möglich ist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sehr schnell und einfach auszuliefern.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67"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Besonders bevorzugt bei Unternehmen die neu in den Bereich von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einsteigen.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94280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Desktop</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Docker Desktop kommt mit einem Plugin welches es erlaubt </a:t>
              </a:r>
              <a:r>
                <a:rPr kumimoji="0" lang="de-DE" sz="867" b="0" i="0" u="none" strike="noStrike" kern="1200" cap="none" spc="0" normalizeH="0" baseline="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 laufen zu lassen und es lokal zu betreiben. Diese Option ist für Test und Anwendungstesten am besten und kann schnell und einfach angewandt werden.</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73962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Self hosted</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keine der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gennanten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Optionen in Frage kommen, aufgrund unbekannter Gründe</a:t>
              </a:r>
              <a:r>
                <a:rPr lang="de-DE" sz="867" kern="1200" dirty="0">
                  <a:solidFill>
                    <a:srgbClr val="FFFFFF">
                      <a:lumMod val="50000"/>
                    </a:srgbClr>
                  </a:solidFill>
                  <a:latin typeface="Open Sans" charset="0"/>
                  <a:ea typeface="Open Sans" charset="0"/>
                  <a:cs typeface="Open Sans" charset="0"/>
                </a:rPr>
                <a:t> steht immer die Option offen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selber lokal zum laufen zu bekommen. Dies ist aber mit erheblicher Arbeit verbunden.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1" name="Bildplatzhalter 31">
            <a:extLst>
              <a:ext uri="{FF2B5EF4-FFF2-40B4-BE49-F238E27FC236}">
                <a16:creationId xmlns:a16="http://schemas.microsoft.com/office/drawing/2014/main" id="{6B8CF6AF-B0A3-F296-E505-1A6638F88A1A}"/>
              </a:ext>
            </a:extLst>
          </p:cNvPr>
          <p:cNvPicPr>
            <a:picLocks noGrp="1" noChangeAspect="1"/>
          </p:cNvPicPr>
          <p:nvPr>
            <p:ph type="pic" sz="quarter" idx="10"/>
          </p:nvPr>
        </p:nvPicPr>
        <p:blipFill rotWithShape="1">
          <a:blip r:embed="rId2"/>
          <a:srcRect l="4977" t="-39560" r="13559" b="-31726"/>
          <a:stretch/>
        </p:blipFill>
        <p:spPr>
          <a:xfrm>
            <a:off x="0" y="0"/>
            <a:ext cx="5327650" cy="6858000"/>
          </a:xfrm>
          <a:solidFill>
            <a:schemeClr val="bg1"/>
          </a:solidFill>
        </p:spPr>
      </p:pic>
    </p:spTree>
    <p:extLst>
      <p:ext uri="{BB962C8B-B14F-4D97-AF65-F5344CB8AC3E}">
        <p14:creationId xmlns:p14="http://schemas.microsoft.com/office/powerpoint/2010/main" val="40325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329396" cy="739085"/>
            <a:chOff x="465411" y="3651870"/>
            <a:chExt cx="2497048" cy="554314"/>
          </a:xfrm>
        </p:grpSpPr>
        <p:sp>
          <p:nvSpPr>
            <p:cNvPr id="7" name="TextBox 6"/>
            <p:cNvSpPr txBox="1"/>
            <p:nvPr/>
          </p:nvSpPr>
          <p:spPr>
            <a:xfrm>
              <a:off x="467544" y="3651870"/>
              <a:ext cx="249491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Setup der Arbeitsumgebung</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CLI Tool (</a:t>
              </a:r>
              <a:r>
                <a:rPr kumimoji="0" lang="de-DE" sz="10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kubectl</a:t>
              </a: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t>
              </a:r>
            </a:p>
          </p:txBody>
        </p:sp>
      </p:grpSp>
      <p:pic>
        <p:nvPicPr>
          <p:cNvPr id="4" name="Bildplatzhalter 3" descr="Ein Bild, das Text enthält.&#10;&#10;Automatisch generierte Beschreibung">
            <a:extLst>
              <a:ext uri="{FF2B5EF4-FFF2-40B4-BE49-F238E27FC236}">
                <a16:creationId xmlns:a16="http://schemas.microsoft.com/office/drawing/2014/main" id="{536D939C-5329-2D75-6EB3-E361207564C0}"/>
              </a:ext>
            </a:extLst>
          </p:cNvPr>
          <p:cNvPicPr>
            <a:picLocks noGrp="1" noChangeAspect="1"/>
          </p:cNvPicPr>
          <p:nvPr>
            <p:ph type="pic" sz="quarter" idx="10"/>
          </p:nvPr>
        </p:nvPicPr>
        <p:blipFill rotWithShape="1">
          <a:blip r:embed="rId3"/>
          <a:srcRect b="7356"/>
          <a:stretch/>
        </p:blipFill>
        <p:spPr>
          <a:xfrm>
            <a:off x="0" y="0"/>
            <a:ext cx="12192000" cy="4869160"/>
          </a:xfrm>
        </p:spPr>
      </p:pic>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0 more quick tips to make Linux networking easier | TechRepublic">
            <a:extLst>
              <a:ext uri="{FF2B5EF4-FFF2-40B4-BE49-F238E27FC236}">
                <a16:creationId xmlns:a16="http://schemas.microsoft.com/office/drawing/2014/main" id="{6D416E05-2B62-3120-2D5E-5D7C42068611}"/>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507" t="231" r="18559" b="-231"/>
          <a:stretch/>
        </p:blipFill>
        <p:spPr bwMode="auto">
          <a:xfrm>
            <a:off x="8591550" y="3429000"/>
            <a:ext cx="3600450" cy="3436938"/>
          </a:xfrm>
          <a:prstGeom prst="rect">
            <a:avLst/>
          </a:prstGeom>
          <a:noFill/>
          <a:extLst>
            <a:ext uri="{909E8E84-426E-40DD-AFC4-6F175D3DCCD1}">
              <a14:hiddenFill xmlns:a14="http://schemas.microsoft.com/office/drawing/2010/main">
                <a:solidFill>
                  <a:srgbClr val="FFFFFF"/>
                </a:solidFill>
              </a14:hiddenFill>
            </a:ext>
          </a:extLst>
        </p:spPr>
      </p:pic>
      <p:pic>
        <p:nvPicPr>
          <p:cNvPr id="20" name="Bildplatzhalter 19" descr="Ein Bild, das Essen, Gericht enthält.&#10;&#10;Automatisch generierte Beschreibung">
            <a:extLst>
              <a:ext uri="{FF2B5EF4-FFF2-40B4-BE49-F238E27FC236}">
                <a16:creationId xmlns:a16="http://schemas.microsoft.com/office/drawing/2014/main" id="{2A763FDD-8837-8787-4B2D-96AD449ACA61}"/>
              </a:ext>
            </a:extLst>
          </p:cNvPr>
          <p:cNvPicPr>
            <a:picLocks noGrp="1" noChangeAspect="1"/>
          </p:cNvPicPr>
          <p:nvPr>
            <p:ph type="pic" sz="quarter" idx="13"/>
          </p:nvPr>
        </p:nvPicPr>
        <p:blipFill rotWithShape="1">
          <a:blip r:embed="rId3"/>
          <a:srcRect l="45354" t="576" r="2146" b="-576"/>
          <a:stretch/>
        </p:blipFill>
        <p:spPr>
          <a:xfrm>
            <a:off x="8592277" y="0"/>
            <a:ext cx="3599723" cy="3429000"/>
          </a:xfrm>
        </p:spPr>
      </p:pic>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 name="Группа 1"/>
          <p:cNvGrpSpPr/>
          <p:nvPr/>
        </p:nvGrpSpPr>
        <p:grpSpPr>
          <a:xfrm>
            <a:off x="1052042" y="3332994"/>
            <a:ext cx="2149085" cy="1289963"/>
            <a:chOff x="789031" y="2499742"/>
            <a:chExt cx="1611814" cy="967471"/>
          </a:xfrm>
        </p:grpSpPr>
        <p:sp>
          <p:nvSpPr>
            <p:cNvPr id="8" name="Прямоугольник 7"/>
            <p:cNvSpPr/>
            <p:nvPr/>
          </p:nvSpPr>
          <p:spPr>
            <a:xfrm>
              <a:off x="789031" y="2766397"/>
              <a:ext cx="531636" cy="22309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1</a:t>
              </a:r>
              <a:endParaRPr kumimoji="0" lang="ru-RU"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9" name="TextBox 8"/>
            <p:cNvSpPr txBox="1"/>
            <p:nvPr/>
          </p:nvSpPr>
          <p:spPr>
            <a:xfrm>
              <a:off x="789031" y="2997229"/>
              <a:ext cx="1611814" cy="46998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Lesen Sie sich folgenden Artikel durch. </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hlinkClick r:id="rId4"/>
                </a:rPr>
                <a:t>https://minikube.sigs.k8s.io/docs/start/</a:t>
              </a:r>
              <a:endParaRPr lang="de-DE" sz="800"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3" name="Группа 2"/>
          <p:cNvGrpSpPr/>
          <p:nvPr/>
        </p:nvGrpSpPr>
        <p:grpSpPr>
          <a:xfrm>
            <a:off x="3300685" y="3332990"/>
            <a:ext cx="2248644" cy="1659956"/>
            <a:chOff x="2475513" y="2499742"/>
            <a:chExt cx="1686483" cy="1244967"/>
          </a:xfrm>
        </p:grpSpPr>
        <p:sp>
          <p:nvSpPr>
            <p:cNvPr id="11" name="Прямоугольник 10"/>
            <p:cNvSpPr/>
            <p:nvPr/>
          </p:nvSpPr>
          <p:spPr>
            <a:xfrm>
              <a:off x="2475514" y="2766893"/>
              <a:ext cx="531636" cy="223091"/>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2</a:t>
              </a:r>
              <a:endParaRPr kumimoji="0" lang="ru-RU"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2" name="TextBox 11"/>
            <p:cNvSpPr txBox="1"/>
            <p:nvPr/>
          </p:nvSpPr>
          <p:spPr>
            <a:xfrm>
              <a:off x="2475513" y="2997725"/>
              <a:ext cx="1686483" cy="74698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Folgen Sie der Anleitung soweit Sie kommen. Einer innerhalb der Runde sollte seinen Bildschirm teilen sodass die anderen Teilnehmer mitbekommen was dieser tut.</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7" name="Группа 6"/>
          <p:cNvGrpSpPr/>
          <p:nvPr/>
        </p:nvGrpSpPr>
        <p:grpSpPr>
          <a:xfrm>
            <a:off x="5549329" y="3332990"/>
            <a:ext cx="2193996" cy="1105296"/>
            <a:chOff x="4161996" y="2499742"/>
            <a:chExt cx="1645497" cy="828972"/>
          </a:xfrm>
        </p:grpSpPr>
        <p:sp>
          <p:nvSpPr>
            <p:cNvPr id="14" name="Прямоугольник 13"/>
            <p:cNvSpPr/>
            <p:nvPr/>
          </p:nvSpPr>
          <p:spPr>
            <a:xfrm>
              <a:off x="4161997" y="2766397"/>
              <a:ext cx="531636" cy="22309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3</a:t>
              </a:r>
            </a:p>
          </p:txBody>
        </p:sp>
        <p:sp>
          <p:nvSpPr>
            <p:cNvPr id="15" name="TextBox 14"/>
            <p:cNvSpPr txBox="1"/>
            <p:nvPr/>
          </p:nvSpPr>
          <p:spPr>
            <a:xfrm>
              <a:off x="4161996" y="2997229"/>
              <a:ext cx="1645497"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Wie validieren Sie nun effektiv ob die Installation funktioniert hat?</a:t>
              </a:r>
              <a:endParaRPr kumimoji="0" lang="ru-RU"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64</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01216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23329F6-EE71-EFB4-76B4-2E9562DC707F}"/>
              </a:ext>
            </a:extLst>
          </p:cNvPr>
          <p:cNvPicPr>
            <a:picLocks noChangeAspect="1"/>
          </p:cNvPicPr>
          <p:nvPr/>
        </p:nvPicPr>
        <p:blipFill>
          <a:blip r:embed="rId3"/>
          <a:stretch>
            <a:fillRect/>
          </a:stretch>
        </p:blipFill>
        <p:spPr>
          <a:xfrm>
            <a:off x="1585014" y="643466"/>
            <a:ext cx="9021972" cy="5571067"/>
          </a:xfrm>
          <a:prstGeom prst="rect">
            <a:avLst/>
          </a:prstGeom>
        </p:spPr>
      </p:pic>
    </p:spTree>
    <p:extLst>
      <p:ext uri="{BB962C8B-B14F-4D97-AF65-F5344CB8AC3E}">
        <p14:creationId xmlns:p14="http://schemas.microsoft.com/office/powerpoint/2010/main" val="498921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329396" cy="739085"/>
            <a:chOff x="465411" y="3651870"/>
            <a:chExt cx="2497048" cy="554314"/>
          </a:xfrm>
        </p:grpSpPr>
        <p:sp>
          <p:nvSpPr>
            <p:cNvPr id="7" name="TextBox 6"/>
            <p:cNvSpPr txBox="1"/>
            <p:nvPr/>
          </p:nvSpPr>
          <p:spPr>
            <a:xfrm>
              <a:off x="467544" y="3651870"/>
              <a:ext cx="249491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Setup der Arbeitsumgebung</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Dashboard</a:t>
              </a:r>
            </a:p>
          </p:txBody>
        </p:sp>
      </p:grpSp>
      <p:pic>
        <p:nvPicPr>
          <p:cNvPr id="3" name="Bildplatzhalter 3" descr="Ein Bild, das Text enthält.&#10;&#10;Automatisch generierte Beschreibung">
            <a:extLst>
              <a:ext uri="{FF2B5EF4-FFF2-40B4-BE49-F238E27FC236}">
                <a16:creationId xmlns:a16="http://schemas.microsoft.com/office/drawing/2014/main" id="{E2F7A352-1431-0C7C-886D-A23E0102B46F}"/>
              </a:ext>
            </a:extLst>
          </p:cNvPr>
          <p:cNvPicPr>
            <a:picLocks noGrp="1" noChangeAspect="1"/>
          </p:cNvPicPr>
          <p:nvPr>
            <p:ph type="pic" sz="quarter" idx="10"/>
          </p:nvPr>
        </p:nvPicPr>
        <p:blipFill rotWithShape="1">
          <a:blip r:embed="rId3"/>
          <a:srcRect b="7356"/>
          <a:stretch/>
        </p:blipFill>
        <p:spPr>
          <a:xfrm>
            <a:off x="0" y="0"/>
            <a:ext cx="12192000" cy="4868863"/>
          </a:xfrm>
        </p:spPr>
      </p:pic>
    </p:spTree>
    <p:extLst>
      <p:ext uri="{BB962C8B-B14F-4D97-AF65-F5344CB8AC3E}">
        <p14:creationId xmlns:p14="http://schemas.microsoft.com/office/powerpoint/2010/main" val="42208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BBE693B1-C048-010D-79D0-D6E5EC26D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3" r="2" b="89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24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2138" y="2951946"/>
            <a:ext cx="12139862"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kubectl</a:t>
            </a:r>
            <a:r>
              <a:rPr kumimoji="0" lang="en-GB" sz="2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apply -f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https://raw.githubusercontent.com/kubernetes/dashboard/v2.5.0/aio/deploy/recommended.yaml</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68</a:t>
              </a:r>
            </a:p>
          </p:txBody>
        </p:sp>
      </p:grpSp>
    </p:spTree>
    <p:extLst>
      <p:ext uri="{BB962C8B-B14F-4D97-AF65-F5344CB8AC3E}">
        <p14:creationId xmlns:p14="http://schemas.microsoft.com/office/powerpoint/2010/main" val="352544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9" name="Google Shape;419;p8"/>
          <p:cNvPicPr preferRelativeResize="0"/>
          <p:nvPr/>
        </p:nvPicPr>
        <p:blipFill rotWithShape="1">
          <a:blip r:embed="rId3">
            <a:alphaModFix/>
          </a:blip>
          <a:srcRect/>
          <a:stretch/>
        </p:blipFill>
        <p:spPr>
          <a:xfrm>
            <a:off x="161592" y="740701"/>
            <a:ext cx="3466733" cy="5933575"/>
          </a:xfrm>
          <a:prstGeom prst="rect">
            <a:avLst/>
          </a:prstGeom>
          <a:noFill/>
          <a:ln>
            <a:noFill/>
          </a:ln>
        </p:spPr>
      </p:pic>
      <p:grpSp>
        <p:nvGrpSpPr>
          <p:cNvPr id="420" name="Google Shape;420;p8"/>
          <p:cNvGrpSpPr/>
          <p:nvPr/>
        </p:nvGrpSpPr>
        <p:grpSpPr>
          <a:xfrm>
            <a:off x="431371" y="1988840"/>
            <a:ext cx="3470477" cy="2688299"/>
            <a:chOff x="323528" y="1491630"/>
            <a:chExt cx="2602858" cy="2016224"/>
          </a:xfrm>
        </p:grpSpPr>
        <p:pic>
          <p:nvPicPr>
            <p:cNvPr id="421" name="Google Shape;421;p8"/>
            <p:cNvPicPr preferRelativeResize="0"/>
            <p:nvPr/>
          </p:nvPicPr>
          <p:blipFill rotWithShape="1">
            <a:blip r:embed="rId4">
              <a:alphaModFix/>
            </a:blip>
            <a:srcRect/>
            <a:stretch/>
          </p:blipFill>
          <p:spPr>
            <a:xfrm>
              <a:off x="323528" y="1491630"/>
              <a:ext cx="288032" cy="262315"/>
            </a:xfrm>
            <a:prstGeom prst="rect">
              <a:avLst/>
            </a:prstGeom>
            <a:noFill/>
            <a:ln>
              <a:noFill/>
            </a:ln>
          </p:spPr>
        </p:pic>
        <p:sp>
          <p:nvSpPr>
            <p:cNvPr id="422" name="Google Shape;422;p8"/>
            <p:cNvSpPr txBox="1"/>
            <p:nvPr/>
          </p:nvSpPr>
          <p:spPr>
            <a:xfrm>
              <a:off x="395536" y="1923678"/>
              <a:ext cx="1228943" cy="3770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0" i="0" u="none" strike="noStrike" cap="none">
                  <a:solidFill>
                    <a:srgbClr val="FFFFFF"/>
                  </a:solidFill>
                  <a:latin typeface="Bebas Neue"/>
                  <a:ea typeface="Bebas Neue"/>
                  <a:cs typeface="Bebas Neue"/>
                  <a:sym typeface="Bebas Neue"/>
                </a:rPr>
                <a:t>Ben Cöppicus</a:t>
              </a:r>
              <a:endParaRPr sz="2667" b="0" i="0" u="none" strike="noStrike" cap="none">
                <a:solidFill>
                  <a:srgbClr val="FFFFFF"/>
                </a:solidFill>
                <a:latin typeface="Bebas Neue"/>
                <a:ea typeface="Bebas Neue"/>
                <a:cs typeface="Bebas Neue"/>
                <a:sym typeface="Bebas Neue"/>
              </a:endParaRPr>
            </a:p>
          </p:txBody>
        </p:sp>
        <p:sp>
          <p:nvSpPr>
            <p:cNvPr id="423" name="Google Shape;423;p8"/>
            <p:cNvSpPr txBox="1"/>
            <p:nvPr/>
          </p:nvSpPr>
          <p:spPr>
            <a:xfrm>
              <a:off x="406106" y="2323788"/>
              <a:ext cx="2520280" cy="5538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933" b="0" i="0" u="none" strike="noStrike" cap="none" dirty="0">
                  <a:solidFill>
                    <a:srgbClr val="FFFFFF"/>
                  </a:solidFill>
                  <a:latin typeface="Open Sans"/>
                  <a:ea typeface="Open Sans"/>
                  <a:cs typeface="Open Sans"/>
                  <a:sym typeface="Open Sans"/>
                </a:rPr>
                <a:t>Anwendungsentwick</a:t>
              </a:r>
              <a:r>
                <a:rPr lang="de-DE" sz="933" dirty="0">
                  <a:solidFill>
                    <a:srgbClr val="FFFFFF"/>
                  </a:solidFill>
                  <a:latin typeface="Open Sans"/>
                  <a:ea typeface="Open Sans"/>
                  <a:cs typeface="Open Sans"/>
                  <a:sym typeface="Open Sans"/>
                </a:rPr>
                <a:t>ler, Autor und Dozent. Bekannt für meine IT Bücher und Seminare. Meine Spezialität liegt im Bereich Desktop und Cloud Entwicklung.</a:t>
              </a:r>
              <a:endParaRPr lang="de-DE" sz="933" b="0" i="0" u="none" strike="noStrike" cap="none" dirty="0">
                <a:solidFill>
                  <a:srgbClr val="FFFFFF"/>
                </a:solidFill>
                <a:latin typeface="Open Sans"/>
                <a:ea typeface="Open Sans"/>
                <a:cs typeface="Open Sans"/>
                <a:sym typeface="Open Sans"/>
              </a:endParaRPr>
            </a:p>
          </p:txBody>
        </p:sp>
        <p:cxnSp>
          <p:nvCxnSpPr>
            <p:cNvPr id="424" name="Google Shape;424;p8"/>
            <p:cNvCxnSpPr/>
            <p:nvPr/>
          </p:nvCxnSpPr>
          <p:spPr>
            <a:xfrm>
              <a:off x="514339" y="3507854"/>
              <a:ext cx="1969429" cy="0"/>
            </a:xfrm>
            <a:prstGeom prst="straightConnector1">
              <a:avLst/>
            </a:prstGeom>
            <a:noFill/>
            <a:ln w="9525" cap="flat" cmpd="sng">
              <a:solidFill>
                <a:schemeClr val="lt1">
                  <a:alpha val="20784"/>
                </a:schemeClr>
              </a:solidFill>
              <a:prstDash val="solid"/>
              <a:miter lim="800000"/>
              <a:headEnd type="none" w="sm" len="sm"/>
              <a:tailEnd type="none" w="sm" len="sm"/>
            </a:ln>
          </p:spPr>
        </p:cxnSp>
      </p:grpSp>
      <p:grpSp>
        <p:nvGrpSpPr>
          <p:cNvPr id="426" name="Google Shape;426;p8"/>
          <p:cNvGrpSpPr/>
          <p:nvPr/>
        </p:nvGrpSpPr>
        <p:grpSpPr>
          <a:xfrm>
            <a:off x="7822533" y="1118162"/>
            <a:ext cx="3650064" cy="1387958"/>
            <a:chOff x="5866900" y="838621"/>
            <a:chExt cx="2737548" cy="1040969"/>
          </a:xfrm>
        </p:grpSpPr>
        <p:sp>
          <p:nvSpPr>
            <p:cNvPr id="427" name="Google Shape;427;p8"/>
            <p:cNvSpPr txBox="1"/>
            <p:nvPr/>
          </p:nvSpPr>
          <p:spPr>
            <a:xfrm>
              <a:off x="6372200" y="915566"/>
              <a:ext cx="946413"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Erfahrungen</a:t>
              </a:r>
              <a:endParaRPr/>
            </a:p>
          </p:txBody>
        </p:sp>
        <p:sp>
          <p:nvSpPr>
            <p:cNvPr id="428" name="Google Shape;428;p8"/>
            <p:cNvSpPr txBox="1"/>
            <p:nvPr/>
          </p:nvSpPr>
          <p:spPr>
            <a:xfrm>
              <a:off x="6382865" y="1209821"/>
              <a:ext cx="2221583" cy="6697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Mit Docker habe ich mich meine gesamte Zeit als Anwendungsentwickler beschäftigt. Von kleinen Projekten bis hin zu Umsetzun</a:t>
              </a:r>
              <a:r>
                <a:rPr lang="de-DE" sz="867" dirty="0">
                  <a:solidFill>
                    <a:srgbClr val="7F7F7F"/>
                  </a:solidFill>
                  <a:latin typeface="Open Sans"/>
                  <a:ea typeface="Open Sans"/>
                  <a:cs typeface="Open Sans"/>
                  <a:sym typeface="Open Sans"/>
                </a:rPr>
                <a:t>gen ganzer IT Projekte mit Docker.</a:t>
              </a:r>
              <a:endParaRPr lang="de-DE" sz="867" b="0" i="0" u="none" strike="noStrike" cap="none" dirty="0">
                <a:solidFill>
                  <a:srgbClr val="7F7F7F"/>
                </a:solidFill>
                <a:latin typeface="Open Sans"/>
                <a:ea typeface="Open Sans"/>
                <a:cs typeface="Open Sans"/>
                <a:sym typeface="Open Sans"/>
              </a:endParaRPr>
            </a:p>
          </p:txBody>
        </p:sp>
        <p:sp>
          <p:nvSpPr>
            <p:cNvPr id="429" name="Google Shape;429;p8"/>
            <p:cNvSpPr txBox="1"/>
            <p:nvPr/>
          </p:nvSpPr>
          <p:spPr>
            <a:xfrm>
              <a:off x="5866900" y="838621"/>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01.</a:t>
              </a:r>
              <a:endParaRPr sz="3200" b="0" i="0" u="none" strike="noStrike" cap="none">
                <a:solidFill>
                  <a:srgbClr val="ECECEC"/>
                </a:solidFill>
                <a:latin typeface="Bebas Neue"/>
                <a:ea typeface="Bebas Neue"/>
                <a:cs typeface="Bebas Neue"/>
                <a:sym typeface="Bebas Neue"/>
              </a:endParaRPr>
            </a:p>
          </p:txBody>
        </p:sp>
      </p:grpSp>
      <p:grpSp>
        <p:nvGrpSpPr>
          <p:cNvPr id="430" name="Google Shape;430;p8"/>
          <p:cNvGrpSpPr/>
          <p:nvPr/>
        </p:nvGrpSpPr>
        <p:grpSpPr>
          <a:xfrm>
            <a:off x="7859637" y="2750343"/>
            <a:ext cx="3650064" cy="987592"/>
            <a:chOff x="5894728" y="2062757"/>
            <a:chExt cx="2737548" cy="740694"/>
          </a:xfrm>
        </p:grpSpPr>
        <p:sp>
          <p:nvSpPr>
            <p:cNvPr id="431" name="Google Shape;431;p8"/>
            <p:cNvSpPr txBox="1"/>
            <p:nvPr/>
          </p:nvSpPr>
          <p:spPr>
            <a:xfrm>
              <a:off x="6400028" y="2139702"/>
              <a:ext cx="1426112"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Stärken &amp; Schwächen</a:t>
              </a:r>
              <a:endParaRPr/>
            </a:p>
          </p:txBody>
        </p:sp>
        <p:sp>
          <p:nvSpPr>
            <p:cNvPr id="432" name="Google Shape;432;p8"/>
            <p:cNvSpPr txBox="1"/>
            <p:nvPr/>
          </p:nvSpPr>
          <p:spPr>
            <a:xfrm>
              <a:off x="6410693" y="2433957"/>
              <a:ext cx="2221583"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Anwendungsentwickler, Autor und Dozent für Desktop, Cloud und Anwendungsentwicklung</a:t>
              </a:r>
              <a:endParaRPr lang="de-DE" sz="867" b="0" i="0" u="none" strike="noStrike" cap="none" dirty="0">
                <a:solidFill>
                  <a:srgbClr val="7F7F7F"/>
                </a:solidFill>
                <a:latin typeface="Open Sans"/>
                <a:ea typeface="Open Sans"/>
                <a:cs typeface="Open Sans"/>
                <a:sym typeface="Open Sans"/>
              </a:endParaRPr>
            </a:p>
          </p:txBody>
        </p:sp>
        <p:sp>
          <p:nvSpPr>
            <p:cNvPr id="433" name="Google Shape;433;p8"/>
            <p:cNvSpPr txBox="1"/>
            <p:nvPr/>
          </p:nvSpPr>
          <p:spPr>
            <a:xfrm>
              <a:off x="5894728" y="2062757"/>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02.</a:t>
              </a:r>
              <a:endParaRPr sz="3200" b="0" i="0" u="none" strike="noStrike" cap="none">
                <a:solidFill>
                  <a:srgbClr val="ECECEC"/>
                </a:solidFill>
                <a:latin typeface="Bebas Neue"/>
                <a:ea typeface="Bebas Neue"/>
                <a:cs typeface="Bebas Neue"/>
                <a:sym typeface="Bebas Neue"/>
              </a:endParaRPr>
            </a:p>
          </p:txBody>
        </p:sp>
      </p:grpSp>
      <p:grpSp>
        <p:nvGrpSpPr>
          <p:cNvPr id="434" name="Google Shape;434;p8"/>
          <p:cNvGrpSpPr/>
          <p:nvPr/>
        </p:nvGrpSpPr>
        <p:grpSpPr>
          <a:xfrm>
            <a:off x="7918544" y="4327157"/>
            <a:ext cx="3650064" cy="1187775"/>
            <a:chOff x="5938908" y="3245370"/>
            <a:chExt cx="2737548" cy="890832"/>
          </a:xfrm>
        </p:grpSpPr>
        <p:sp>
          <p:nvSpPr>
            <p:cNvPr id="435" name="Google Shape;435;p8"/>
            <p:cNvSpPr txBox="1"/>
            <p:nvPr/>
          </p:nvSpPr>
          <p:spPr>
            <a:xfrm>
              <a:off x="6444208" y="3322315"/>
              <a:ext cx="1512674"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Derzeitiger Werdegang</a:t>
              </a:r>
              <a:endParaRPr/>
            </a:p>
          </p:txBody>
        </p:sp>
        <p:sp>
          <p:nvSpPr>
            <p:cNvPr id="436" name="Google Shape;436;p8"/>
            <p:cNvSpPr txBox="1"/>
            <p:nvPr/>
          </p:nvSpPr>
          <p:spPr>
            <a:xfrm>
              <a:off x="6454873" y="3616570"/>
              <a:ext cx="2221583"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Derzeitig arbeite ich als Anwendungsentwickler bei der GUS ERP. Zudem bin ich selbständiger Autor und Dozent.</a:t>
              </a:r>
            </a:p>
          </p:txBody>
        </p:sp>
        <p:sp>
          <p:nvSpPr>
            <p:cNvPr id="437" name="Google Shape;437;p8"/>
            <p:cNvSpPr txBox="1"/>
            <p:nvPr/>
          </p:nvSpPr>
          <p:spPr>
            <a:xfrm>
              <a:off x="5938908" y="3245370"/>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03.</a:t>
              </a:r>
              <a:endParaRPr sz="3200" b="0" i="0" u="none" strike="noStrike" cap="none">
                <a:solidFill>
                  <a:srgbClr val="ECECEC"/>
                </a:solidFill>
                <a:latin typeface="Bebas Neue"/>
                <a:ea typeface="Bebas Neue"/>
                <a:cs typeface="Bebas Neue"/>
                <a:sym typeface="Bebas Neue"/>
              </a:endParaRPr>
            </a:p>
          </p:txBody>
        </p:sp>
      </p:grpSp>
      <p:grpSp>
        <p:nvGrpSpPr>
          <p:cNvPr id="438" name="Google Shape;438;p8"/>
          <p:cNvGrpSpPr/>
          <p:nvPr/>
        </p:nvGrpSpPr>
        <p:grpSpPr>
          <a:xfrm>
            <a:off x="11319310" y="359343"/>
            <a:ext cx="603183" cy="603183"/>
            <a:chOff x="8489482" y="269507"/>
            <a:chExt cx="452387" cy="452387"/>
          </a:xfrm>
        </p:grpSpPr>
        <p:sp>
          <p:nvSpPr>
            <p:cNvPr id="439" name="Google Shape;439;p8"/>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0" name="Google Shape;440;p8"/>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7</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1000"/>
                                        <p:tgtEl>
                                          <p:spTgt spid="419"/>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420"/>
                                        </p:tgtEl>
                                        <p:attrNameLst>
                                          <p:attrName>style.visibility</p:attrName>
                                        </p:attrNameLst>
                                      </p:cBhvr>
                                      <p:to>
                                        <p:strVal val="visible"/>
                                      </p:to>
                                    </p:set>
                                    <p:anim calcmode="lin" valueType="num">
                                      <p:cBhvr additive="base">
                                        <p:cTn id="14" dur="500"/>
                                        <p:tgtEl>
                                          <p:spTgt spid="420"/>
                                        </p:tgtEl>
                                        <p:attrNameLst>
                                          <p:attrName>ppt_w</p:attrName>
                                        </p:attrNameLst>
                                      </p:cBhvr>
                                      <p:tavLst>
                                        <p:tav tm="0">
                                          <p:val>
                                            <p:strVal val="0"/>
                                          </p:val>
                                        </p:tav>
                                        <p:tav tm="100000">
                                          <p:val>
                                            <p:strVal val="#ppt_w"/>
                                          </p:val>
                                        </p:tav>
                                      </p:tavLst>
                                    </p:anim>
                                    <p:anim calcmode="lin" valueType="num">
                                      <p:cBhvr additive="base">
                                        <p:cTn id="15" dur="500"/>
                                        <p:tgtEl>
                                          <p:spTgt spid="420"/>
                                        </p:tgtEl>
                                        <p:attrNameLst>
                                          <p:attrName>ppt_h</p:attrName>
                                        </p:attrNameLst>
                                      </p:cBhvr>
                                      <p:tavLst>
                                        <p:tav tm="0">
                                          <p:val>
                                            <p:strVal val="0"/>
                                          </p:val>
                                        </p:tav>
                                        <p:tav tm="100000">
                                          <p:val>
                                            <p:strVal val="#ppt_h"/>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6"/>
                                        </p:tgtEl>
                                        <p:attrNameLst>
                                          <p:attrName>style.visibility</p:attrName>
                                        </p:attrNameLst>
                                      </p:cBhvr>
                                      <p:to>
                                        <p:strVal val="visible"/>
                                      </p:to>
                                    </p:set>
                                    <p:animEffect transition="in" filter="fade">
                                      <p:cBhvr>
                                        <p:cTn id="19" dur="500"/>
                                        <p:tgtEl>
                                          <p:spTgt spid="4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0"/>
                                        </p:tgtEl>
                                        <p:attrNameLst>
                                          <p:attrName>style.visibility</p:attrName>
                                        </p:attrNameLst>
                                      </p:cBhvr>
                                      <p:to>
                                        <p:strVal val="visible"/>
                                      </p:to>
                                    </p:set>
                                    <p:animEffect transition="in" filter="fade">
                                      <p:cBhvr>
                                        <p:cTn id="23" dur="500"/>
                                        <p:tgtEl>
                                          <p:spTgt spid="4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4"/>
                                        </p:tgtEl>
                                        <p:attrNameLst>
                                          <p:attrName>style.visibility</p:attrName>
                                        </p:attrNameLst>
                                      </p:cBhvr>
                                      <p:to>
                                        <p:strVal val="visible"/>
                                      </p:to>
                                    </p:set>
                                    <p:animEffect transition="in" filter="fade">
                                      <p:cBhvr>
                                        <p:cTn id="27"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BBE693B1-C048-010D-79D0-D6E5EC26D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53" r="2" b="89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798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153273" y="3167390"/>
            <a:ext cx="18854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kubectl</a:t>
            </a:r>
            <a:r>
              <a:rPr kumimoji="0" lang="en-GB" sz="2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proxy</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70</a:t>
              </a:r>
            </a:p>
          </p:txBody>
        </p:sp>
      </p:grpSp>
    </p:spTree>
    <p:extLst>
      <p:ext uri="{BB962C8B-B14F-4D97-AF65-F5344CB8AC3E}">
        <p14:creationId xmlns:p14="http://schemas.microsoft.com/office/powerpoint/2010/main" val="2850850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329396" cy="739085"/>
            <a:chOff x="465411" y="3651870"/>
            <a:chExt cx="2497048" cy="554314"/>
          </a:xfrm>
        </p:grpSpPr>
        <p:sp>
          <p:nvSpPr>
            <p:cNvPr id="7" name="TextBox 6"/>
            <p:cNvSpPr txBox="1"/>
            <p:nvPr/>
          </p:nvSpPr>
          <p:spPr>
            <a:xfrm>
              <a:off x="467544" y="3651870"/>
              <a:ext cx="249491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Setup der Arbeitsumgebung</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Arbeiten mit der CLI</a:t>
              </a:r>
            </a:p>
          </p:txBody>
        </p:sp>
      </p:grpSp>
      <p:pic>
        <p:nvPicPr>
          <p:cNvPr id="3" name="Bildplatzhalter 3" descr="Ein Bild, das Text enthält.&#10;&#10;Automatisch generierte Beschreibung">
            <a:extLst>
              <a:ext uri="{FF2B5EF4-FFF2-40B4-BE49-F238E27FC236}">
                <a16:creationId xmlns:a16="http://schemas.microsoft.com/office/drawing/2014/main" id="{829B038E-B776-1974-E5AF-A5E23741C972}"/>
              </a:ext>
            </a:extLst>
          </p:cNvPr>
          <p:cNvPicPr>
            <a:picLocks noGrp="1" noChangeAspect="1"/>
          </p:cNvPicPr>
          <p:nvPr>
            <p:ph type="pic" sz="quarter" idx="10"/>
          </p:nvPr>
        </p:nvPicPr>
        <p:blipFill rotWithShape="1">
          <a:blip r:embed="rId3"/>
          <a:srcRect b="7356"/>
          <a:stretch/>
        </p:blipFill>
        <p:spPr>
          <a:xfrm>
            <a:off x="0" y="0"/>
            <a:ext cx="12192000" cy="4868863"/>
          </a:xfrm>
        </p:spPr>
      </p:pic>
    </p:spTree>
    <p:extLst>
      <p:ext uri="{BB962C8B-B14F-4D97-AF65-F5344CB8AC3E}">
        <p14:creationId xmlns:p14="http://schemas.microsoft.com/office/powerpoint/2010/main" val="27943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545989" y="3075057"/>
            <a:ext cx="71000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kubectl</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[command] [TYPE] [NAME] [flags]</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72</a:t>
              </a:r>
            </a:p>
          </p:txBody>
        </p:sp>
      </p:grpSp>
    </p:spTree>
    <p:extLst>
      <p:ext uri="{BB962C8B-B14F-4D97-AF65-F5344CB8AC3E}">
        <p14:creationId xmlns:p14="http://schemas.microsoft.com/office/powerpoint/2010/main" val="3528201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70171F61-C574-F156-57EC-CC92B8F17F4B}"/>
              </a:ext>
            </a:extLst>
          </p:cNvPr>
          <p:cNvPicPr>
            <a:picLocks noGrp="1" noChangeAspect="1"/>
          </p:cNvPicPr>
          <p:nvPr>
            <p:ph type="pic" sz="quarter" idx="10"/>
          </p:nvPr>
        </p:nvPicPr>
        <p:blipFill rotWithShape="1">
          <a:blip r:embed="rId2"/>
          <a:srcRect t="1182" r="31926"/>
          <a:stretch/>
        </p:blipFill>
        <p:spPr>
          <a:xfrm>
            <a:off x="6096000" y="0"/>
            <a:ext cx="6096000" cy="6858000"/>
          </a:xfrm>
          <a:solidFill>
            <a:schemeClr val="bg1"/>
          </a:solidFill>
        </p:spPr>
      </p:pic>
      <p:grpSp>
        <p:nvGrpSpPr>
          <p:cNvPr id="2" name="Группа 1"/>
          <p:cNvGrpSpPr/>
          <p:nvPr/>
        </p:nvGrpSpPr>
        <p:grpSpPr>
          <a:xfrm>
            <a:off x="1007436" y="1508788"/>
            <a:ext cx="4608511" cy="1091310"/>
            <a:chOff x="755576" y="1131590"/>
            <a:chExt cx="3456384" cy="818482"/>
          </a:xfrm>
        </p:grpSpPr>
        <p:sp>
          <p:nvSpPr>
            <p:cNvPr id="4" name="TextBox 3"/>
            <p:cNvSpPr txBox="1"/>
            <p:nvPr/>
          </p:nvSpPr>
          <p:spPr>
            <a:xfrm>
              <a:off x="755576" y="1446377"/>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wird zum erstellen neuer Ressourcen verwendet. Standardmäßig nimmt dieser Befehl</a:t>
              </a:r>
              <a:r>
                <a:rPr lang="de-DE" sz="867" kern="1200" dirty="0">
                  <a:solidFill>
                    <a:srgbClr val="FFFFFF">
                      <a:lumMod val="50000"/>
                    </a:srgbClr>
                  </a:solidFill>
                  <a:latin typeface="Open Sans" charset="0"/>
                  <a:ea typeface="Open Sans" charset="0"/>
                  <a:cs typeface="Open Sans" charset="0"/>
                </a:rPr>
                <a:t>l Dateien und oder Standard Eingaben entgegen und verarbeitet diese weiter.</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5" name="TextBox 4"/>
            <p:cNvSpPr txBox="1"/>
            <p:nvPr/>
          </p:nvSpPr>
          <p:spPr>
            <a:xfrm>
              <a:off x="755576" y="1131590"/>
              <a:ext cx="988493"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lang="de-DE" sz="1733" kern="1200" dirty="0">
                  <a:solidFill>
                    <a:srgbClr val="383838"/>
                  </a:solidFill>
                  <a:latin typeface="Bebas Neue" charset="0"/>
                  <a:ea typeface="Bebas Neue" charset="0"/>
                  <a:cs typeface="Bebas Neue" charset="0"/>
                </a:rPr>
                <a:t> </a:t>
              </a:r>
              <a:r>
                <a:rPr lang="de-DE" sz="1733" kern="1200" dirty="0" err="1">
                  <a:solidFill>
                    <a:srgbClr val="383838"/>
                  </a:solidFill>
                  <a:latin typeface="Bebas Neue" charset="0"/>
                  <a:ea typeface="Bebas Neue" charset="0"/>
                  <a:cs typeface="Bebas Neue" charset="0"/>
                </a:rPr>
                <a:t>create</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960107" y="3033227"/>
            <a:ext cx="4608512" cy="1091310"/>
            <a:chOff x="720080" y="2274917"/>
            <a:chExt cx="3456384" cy="818482"/>
          </a:xfrm>
        </p:grpSpPr>
        <p:sp>
          <p:nvSpPr>
            <p:cNvPr id="12" name="TextBox 11"/>
            <p:cNvSpPr txBox="1"/>
            <p:nvPr/>
          </p:nvSpPr>
          <p:spPr>
            <a:xfrm>
              <a:off x="720080" y="2589704"/>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Mit diesem Befehl ist es möglich Ressourcen zu beschreiben und diese mit Informationen und Details zu füllen. Dabei kommt es immer darauf an welche Informationen gebraucht werden.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720080" y="2274917"/>
              <a:ext cx="1090683"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describe</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5" name="Группа 14"/>
          <p:cNvGrpSpPr/>
          <p:nvPr/>
        </p:nvGrpSpPr>
        <p:grpSpPr>
          <a:xfrm>
            <a:off x="946696" y="4557557"/>
            <a:ext cx="4608512" cy="891127"/>
            <a:chOff x="710022" y="3418172"/>
            <a:chExt cx="3456384" cy="668346"/>
          </a:xfrm>
        </p:grpSpPr>
        <p:sp>
          <p:nvSpPr>
            <p:cNvPr id="20" name="TextBox 19"/>
            <p:cNvSpPr txBox="1"/>
            <p:nvPr/>
          </p:nvSpPr>
          <p:spPr>
            <a:xfrm>
              <a:off x="710022" y="3732959"/>
              <a:ext cx="3456384"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diesem Befehl ist es möglich Standard Ressourcen  aus einem Cluster anzufordern und zu ermitteln.</a:t>
              </a:r>
            </a:p>
          </p:txBody>
        </p:sp>
        <p:sp>
          <p:nvSpPr>
            <p:cNvPr id="21" name="TextBox 20"/>
            <p:cNvSpPr txBox="1"/>
            <p:nvPr/>
          </p:nvSpPr>
          <p:spPr>
            <a:xfrm>
              <a:off x="710022" y="3418172"/>
              <a:ext cx="79493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get</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831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251E2787-39F5-1EAB-C9F3-8B62AFE9554A}"/>
              </a:ext>
            </a:extLst>
          </p:cNvPr>
          <p:cNvPicPr>
            <a:picLocks noGrp="1" noChangeAspect="1"/>
          </p:cNvPicPr>
          <p:nvPr>
            <p:ph type="pic" sz="quarter" idx="10"/>
          </p:nvPr>
        </p:nvPicPr>
        <p:blipFill rotWithShape="1">
          <a:blip r:embed="rId2"/>
          <a:srcRect l="25282" t="-3413" r="330" b="-4571"/>
          <a:stretch/>
        </p:blipFill>
        <p:spPr>
          <a:xfrm>
            <a:off x="-26988" y="0"/>
            <a:ext cx="6096001" cy="6858000"/>
          </a:xfrm>
          <a:solidFill>
            <a:schemeClr val="bg1"/>
          </a:solidFill>
        </p:spPr>
      </p:pic>
      <p:grpSp>
        <p:nvGrpSpPr>
          <p:cNvPr id="2" name="Группа 1"/>
          <p:cNvGrpSpPr/>
          <p:nvPr/>
        </p:nvGrpSpPr>
        <p:grpSpPr>
          <a:xfrm>
            <a:off x="7051648" y="1504327"/>
            <a:ext cx="4608512" cy="891127"/>
            <a:chOff x="5292080" y="1131590"/>
            <a:chExt cx="3456384" cy="668345"/>
          </a:xfrm>
        </p:grpSpPr>
        <p:sp>
          <p:nvSpPr>
            <p:cNvPr id="4" name="TextBox 3"/>
            <p:cNvSpPr txBox="1"/>
            <p:nvPr/>
          </p:nvSpPr>
          <p:spPr>
            <a:xfrm>
              <a:off x="5292080" y="1446377"/>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veröffentlicht die angepasste Ressourcen anhand der Konfiguration Dateien,</a:t>
              </a:r>
            </a:p>
          </p:txBody>
        </p:sp>
        <p:sp>
          <p:nvSpPr>
            <p:cNvPr id="5" name="TextBox 4"/>
            <p:cNvSpPr txBox="1"/>
            <p:nvPr/>
          </p:nvSpPr>
          <p:spPr>
            <a:xfrm>
              <a:off x="5292080" y="1131590"/>
              <a:ext cx="930784"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apply</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31" name="Группа 30"/>
          <p:cNvGrpSpPr/>
          <p:nvPr/>
        </p:nvGrpSpPr>
        <p:grpSpPr>
          <a:xfrm>
            <a:off x="7008780" y="3033225"/>
            <a:ext cx="4608512" cy="690944"/>
            <a:chOff x="5256584" y="2274917"/>
            <a:chExt cx="3456384" cy="518208"/>
          </a:xfrm>
        </p:grpSpPr>
        <p:sp>
          <p:nvSpPr>
            <p:cNvPr id="12" name="TextBox 11"/>
            <p:cNvSpPr txBox="1"/>
            <p:nvPr/>
          </p:nvSpPr>
          <p:spPr>
            <a:xfrm>
              <a:off x="5256584" y="2589704"/>
              <a:ext cx="3456384"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der Befehl sprechend</a:t>
              </a:r>
              <a:r>
                <a:rPr lang="de-DE" sz="867" kern="1200" dirty="0">
                  <a:solidFill>
                    <a:srgbClr val="FFFFFF">
                      <a:lumMod val="50000"/>
                    </a:srgbClr>
                  </a:solidFill>
                  <a:latin typeface="Open Sans" charset="0"/>
                  <a:ea typeface="Open Sans" charset="0"/>
                  <a:cs typeface="Open Sans" charset="0"/>
                </a:rPr>
                <a:t> sagt wird dieser zum löschen von Ressourcen verwendet.</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5256584" y="2274917"/>
              <a:ext cx="975267"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delete</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01985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60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3406702"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Pause </a:t>
            </a:r>
          </a:p>
          <a:p>
            <a:pPr lvl="0" defTabSz="914377">
              <a:buClrTx/>
              <a:defRPr/>
            </a:pPr>
            <a:r>
              <a:rPr lang="de-DE" sz="2400" kern="1200" dirty="0">
                <a:solidFill>
                  <a:srgbClr val="383838"/>
                </a:solidFill>
                <a:latin typeface="Bebas Neue" charset="0"/>
                <a:ea typeface="Bebas Neue" charset="0"/>
                <a:cs typeface="Bebas Neue" charset="0"/>
              </a:rPr>
              <a:t>Einführung in </a:t>
            </a:r>
            <a:r>
              <a:rPr lang="de-DE" sz="2400" kern="1200" dirty="0" err="1">
                <a:solidFill>
                  <a:srgbClr val="383838"/>
                </a:solidFill>
                <a:latin typeface="Bebas Neue" charset="0"/>
                <a:ea typeface="Bebas Neue" charset="0"/>
                <a:cs typeface="Bebas Neue" charset="0"/>
              </a:rPr>
              <a:t>Kubernetes</a:t>
            </a:r>
            <a:r>
              <a:rPr lang="de-DE" sz="2400" kern="1200" dirty="0">
                <a:solidFill>
                  <a:srgbClr val="383838"/>
                </a:solidFill>
                <a:latin typeface="Bebas Neue" charset="0"/>
                <a:ea typeface="Bebas Neue" charset="0"/>
                <a:cs typeface="Bebas Neue" charset="0"/>
              </a:rPr>
              <a:t> Tag 1</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4655840" y="2684158"/>
            <a:ext cx="5472608" cy="87177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für alle Schulungsteilnehmer eine Pause. Bitte beachten Sie die 60 Minuten zeitliche Begrenzung der Pause da das Seminar direkt wieder starten wird.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eine längere Pause von Nöten ist, bitte jetzt mir mitteilen.</a:t>
            </a:r>
          </a:p>
        </p:txBody>
      </p:sp>
      <p:grpSp>
        <p:nvGrpSpPr>
          <p:cNvPr id="18" name="Группа 17"/>
          <p:cNvGrpSpPr/>
          <p:nvPr/>
        </p:nvGrpSpPr>
        <p:grpSpPr>
          <a:xfrm>
            <a:off x="4847862" y="3877693"/>
            <a:ext cx="3320553" cy="834320"/>
            <a:chOff x="3635896" y="2908270"/>
            <a:chExt cx="2490415" cy="625740"/>
          </a:xfrm>
        </p:grpSpPr>
        <p:sp>
          <p:nvSpPr>
            <p:cNvPr id="8" name="TextBox 7"/>
            <p:cNvSpPr txBox="1"/>
            <p:nvPr/>
          </p:nvSpPr>
          <p:spPr>
            <a:xfrm>
              <a:off x="3739382" y="2908270"/>
              <a:ext cx="87187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Frische Luft</a:t>
              </a:r>
            </a:p>
          </p:txBody>
        </p:sp>
        <p:sp>
          <p:nvSpPr>
            <p:cNvPr id="9" name="TextBox 8"/>
            <p:cNvSpPr txBox="1"/>
            <p:nvPr/>
          </p:nvSpPr>
          <p:spPr>
            <a:xfrm>
              <a:off x="3750047" y="3202525"/>
              <a:ext cx="2376264"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gutem Wetter verlasse ich den Seminar Raum und schnappe frische Luft dabei sind Sie gerne bei eingeladen.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88990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Verpflegung</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ist auch die Zeit zum essen gekommen. Falls Sie in den Räumlichkeiten essen möchten bitte denken Sie an Ihren Müll und lüften Sie an schließlich.</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0312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584313"/>
            <a:ext cx="3935693" cy="1384995"/>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Design Konzept, Best Practices </a:t>
            </a:r>
          </a:p>
          <a:p>
            <a:pPr lvl="0" defTabSz="914377">
              <a:buClrTx/>
            </a:pPr>
            <a:r>
              <a:rPr lang="de-DE" sz="2800" kern="1200" dirty="0">
                <a:latin typeface="Bebas Neue" charset="0"/>
                <a:ea typeface="Bebas Neue" charset="0"/>
                <a:cs typeface="Bebas Neue" charset="0"/>
              </a:rPr>
              <a:t>für Microservice </a:t>
            </a:r>
          </a:p>
          <a:p>
            <a:pPr lvl="0" defTabSz="914377">
              <a:buClrTx/>
            </a:pPr>
            <a:r>
              <a:rPr lang="de-DE" sz="2800" kern="1200" dirty="0">
                <a:latin typeface="Bebas Neue" charset="0"/>
                <a:ea typeface="Bebas Neue" charset="0"/>
                <a:cs typeface="Bebas Neue" charset="0"/>
              </a:rPr>
              <a:t>basierte Anwendungen</a:t>
            </a: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Pods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8987A35A-6A67-8F6A-CFEC-A18FB27DF55B}"/>
              </a:ext>
            </a:extLst>
          </p:cNvPr>
          <p:cNvPicPr>
            <a:picLocks noGrp="1" noChangeAspect="1"/>
          </p:cNvPicPr>
          <p:nvPr>
            <p:ph type="pic" sz="quarter" idx="10"/>
          </p:nvPr>
        </p:nvPicPr>
        <p:blipFill rotWithShape="1">
          <a:blip r:embed="rId3"/>
          <a:srcRect l="2972" t="-4095" r="9461" b="-4095"/>
          <a:stretch/>
        </p:blipFill>
        <p:spPr>
          <a:xfrm>
            <a:off x="4702175" y="0"/>
            <a:ext cx="7489825" cy="6858000"/>
          </a:xfrm>
          <a:solidFill>
            <a:schemeClr val="bg1"/>
          </a:solidFill>
        </p:spPr>
      </p:pic>
    </p:spTree>
    <p:extLst>
      <p:ext uri="{BB962C8B-B14F-4D97-AF65-F5344CB8AC3E}">
        <p14:creationId xmlns:p14="http://schemas.microsoft.com/office/powerpoint/2010/main" val="21097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74" y="1119832"/>
            <a:ext cx="10144109" cy="5012006"/>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703424" y="1399885"/>
            <a:ext cx="5699262" cy="3650276"/>
          </a:xfrm>
          <a:solidFill>
            <a:schemeClr val="bg1"/>
          </a:solidFill>
        </p:spPr>
      </p:pic>
      <p:grpSp>
        <p:nvGrpSpPr>
          <p:cNvPr id="11" name="Группа 10"/>
          <p:cNvGrpSpPr/>
          <p:nvPr/>
        </p:nvGrpSpPr>
        <p:grpSpPr>
          <a:xfrm>
            <a:off x="5203735" y="3429000"/>
            <a:ext cx="6115575" cy="2174133"/>
            <a:chOff x="2915816" y="1635646"/>
            <a:chExt cx="4586681" cy="2097504"/>
          </a:xfrm>
        </p:grpSpPr>
        <p:sp>
          <p:nvSpPr>
            <p:cNvPr id="3" name="Прямоугольник 2"/>
            <p:cNvSpPr/>
            <p:nvPr/>
          </p:nvSpPr>
          <p:spPr>
            <a:xfrm>
              <a:off x="2915816" y="1635646"/>
              <a:ext cx="4586681" cy="2097504"/>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649457" cy="32662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6" name="TextBox 5"/>
            <p:cNvSpPr txBox="1"/>
            <p:nvPr/>
          </p:nvSpPr>
          <p:spPr>
            <a:xfrm>
              <a:off x="2987554" y="2233218"/>
              <a:ext cx="4320750" cy="134941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50" b="0" i="0" dirty="0">
                  <a:solidFill>
                    <a:srgbClr val="222222"/>
                  </a:solidFill>
                  <a:effectLst/>
                  <a:latin typeface="open sans" panose="020B0606030504020204" pitchFamily="34" charset="0"/>
                </a:rPr>
                <a:t>Pods sind die kleinsten einsetzbaren Einheiten, die in </a:t>
              </a:r>
              <a:r>
                <a:rPr lang="de-DE" sz="1050" b="0" i="0" dirty="0" err="1">
                  <a:solidFill>
                    <a:srgbClr val="222222"/>
                  </a:solidFill>
                  <a:effectLst/>
                  <a:latin typeface="open sans" panose="020B0606030504020204" pitchFamily="34" charset="0"/>
                </a:rPr>
                <a:t>Kubernetes</a:t>
              </a:r>
              <a:r>
                <a:rPr lang="de-DE" sz="1050" b="0" i="0" dirty="0">
                  <a:solidFill>
                    <a:srgbClr val="222222"/>
                  </a:solidFill>
                  <a:effectLst/>
                  <a:latin typeface="open sans" panose="020B0606030504020204" pitchFamily="34" charset="0"/>
                </a:rPr>
                <a:t> erstellt und verwaltet werden können.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1050" u="none" strike="noStrike" kern="1200" cap="none" spc="0" normalizeH="0" baseline="0" noProof="0" dirty="0">
                <a:ln>
                  <a:noFill/>
                </a:ln>
                <a:solidFill>
                  <a:srgbClr val="222222"/>
                </a:solidFill>
                <a:uLnTx/>
                <a:uFillTx/>
                <a:latin typeface="open sans" panose="020B0606030504020204" pitchFamily="34"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Pod (übersetzt Gruppe/Schote, wie z. B. eine Gruppe von Walen oder eine Erbsenschote) ist eine Gruppe von einem oder mehreren Containern mit gemeinsam genutzten Speicher- und Netzwerkressourcen und einer Spezifikation für die Ausführung der Container. </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6199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9122" y="1074351"/>
            <a:ext cx="1898277"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Bestandteile</a:t>
            </a:r>
          </a:p>
        </p:txBody>
      </p:sp>
      <p:sp>
        <p:nvSpPr>
          <p:cNvPr id="12" name="TextBox 11"/>
          <p:cNvSpPr txBox="1"/>
          <p:nvPr/>
        </p:nvSpPr>
        <p:spPr>
          <a:xfrm>
            <a:off x="4850534" y="1555107"/>
            <a:ext cx="2375431"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Bestandteile eines Pods</a:t>
            </a:r>
          </a:p>
        </p:txBody>
      </p:sp>
      <p:sp>
        <p:nvSpPr>
          <p:cNvPr id="13" name="TextBox 12"/>
          <p:cNvSpPr txBox="1"/>
          <p:nvPr/>
        </p:nvSpPr>
        <p:spPr>
          <a:xfrm>
            <a:off x="8406954" y="2767899"/>
            <a:ext cx="878767" cy="379656"/>
          </a:xfrm>
          <a:prstGeom prst="rect">
            <a:avLst/>
          </a:prstGeom>
          <a:noFill/>
        </p:spPr>
        <p:txBody>
          <a:bodyPr wrap="none" rtlCol="0">
            <a:spAutoFit/>
          </a:bodyPr>
          <a:lstStyle/>
          <a:p>
            <a:pPr defTabSz="914377">
              <a:buClrTx/>
            </a:pPr>
            <a:r>
              <a:rPr lang="en-US" sz="1867" kern="1200" dirty="0">
                <a:latin typeface="Bebas Neue" charset="0"/>
                <a:ea typeface="Bebas Neue" charset="0"/>
                <a:cs typeface="Bebas Neue" charset="0"/>
              </a:rPr>
              <a:t>C </a:t>
            </a:r>
            <a:r>
              <a:rPr lang="en-US" sz="1867" kern="1200" dirty="0" err="1">
                <a:latin typeface="Bebas Neue" charset="0"/>
                <a:ea typeface="Bebas Neue" charset="0"/>
                <a:cs typeface="Bebas Neue" charset="0"/>
              </a:rPr>
              <a:t>GRoups</a:t>
            </a:r>
            <a:endParaRPr lang="ru-RU" sz="1867" kern="1200" dirty="0">
              <a:latin typeface="Bebas Neue" charset="0"/>
              <a:ea typeface="Bebas Neue" charset="0"/>
              <a:cs typeface="Bebas Neue" charset="0"/>
            </a:endParaRPr>
          </a:p>
        </p:txBody>
      </p:sp>
      <p:sp>
        <p:nvSpPr>
          <p:cNvPr id="14" name="TextBox 13"/>
          <p:cNvSpPr txBox="1"/>
          <p:nvPr/>
        </p:nvSpPr>
        <p:spPr>
          <a:xfrm>
            <a:off x="8406953" y="3214601"/>
            <a:ext cx="2638899" cy="811312"/>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Pods werden mittels C Groups weiter von einander abgegrenzt und klar getrennt. Die tatsächliche Verwendung der C Groups hängt von der Distro sowie der Variante von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ab.</a:t>
            </a:r>
          </a:p>
        </p:txBody>
      </p:sp>
      <p:sp>
        <p:nvSpPr>
          <p:cNvPr id="17" name="TextBox 16"/>
          <p:cNvSpPr txBox="1"/>
          <p:nvPr/>
        </p:nvSpPr>
        <p:spPr>
          <a:xfrm>
            <a:off x="1841871" y="2767899"/>
            <a:ext cx="1633782" cy="379656"/>
          </a:xfrm>
          <a:prstGeom prst="rect">
            <a:avLst/>
          </a:prstGeom>
          <a:noFill/>
        </p:spPr>
        <p:txBody>
          <a:bodyPr wrap="none" rtlCol="0">
            <a:spAutoFit/>
          </a:bodyPr>
          <a:lstStyle/>
          <a:p>
            <a:pPr algn="r" defTabSz="914377">
              <a:buClrTx/>
            </a:pPr>
            <a:r>
              <a:rPr lang="en-US" sz="1867" kern="1200" dirty="0">
                <a:latin typeface="Bebas Neue" charset="0"/>
                <a:ea typeface="Bebas Neue" charset="0"/>
                <a:cs typeface="Bebas Neue" charset="0"/>
              </a:rPr>
              <a:t>Linux-namespaces</a:t>
            </a:r>
            <a:endParaRPr lang="ru-RU" sz="1867" kern="1200" dirty="0">
              <a:latin typeface="Bebas Neue" charset="0"/>
              <a:ea typeface="Bebas Neue" charset="0"/>
              <a:cs typeface="Bebas Neue" charset="0"/>
            </a:endParaRPr>
          </a:p>
        </p:txBody>
      </p:sp>
      <p:sp>
        <p:nvSpPr>
          <p:cNvPr id="18" name="TextBox 17"/>
          <p:cNvSpPr txBox="1"/>
          <p:nvPr/>
        </p:nvSpPr>
        <p:spPr>
          <a:xfrm>
            <a:off x="836753" y="3214601"/>
            <a:ext cx="2638899" cy="1180644"/>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Mittels Linux Namespaces ist es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möglich für den Pod einzelne Ressourcen und Ressourcen Bereiche klar abzutrennen und für diesen Prozess zu reservieren. Es eine klare und strukturierte Abgrenzung ist der Schlüssel für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a:t>
            </a:r>
          </a:p>
        </p:txBody>
      </p:sp>
      <p:grpSp>
        <p:nvGrpSpPr>
          <p:cNvPr id="2" name="Группа 1"/>
          <p:cNvGrpSpPr/>
          <p:nvPr/>
        </p:nvGrpSpPr>
        <p:grpSpPr>
          <a:xfrm>
            <a:off x="5159141" y="2344139"/>
            <a:ext cx="1841633" cy="1587616"/>
            <a:chOff x="3869355" y="1758104"/>
            <a:chExt cx="1381225" cy="1190712"/>
          </a:xfrm>
        </p:grpSpPr>
        <p:sp>
          <p:nvSpPr>
            <p:cNvPr id="3" name="Треугольник 2"/>
            <p:cNvSpPr/>
            <p:nvPr/>
          </p:nvSpPr>
          <p:spPr>
            <a:xfrm>
              <a:off x="3869355" y="1758104"/>
              <a:ext cx="1381225" cy="11907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1" name="Группа 20"/>
            <p:cNvGrpSpPr/>
            <p:nvPr/>
          </p:nvGrpSpPr>
          <p:grpSpPr>
            <a:xfrm>
              <a:off x="4428546" y="2475953"/>
              <a:ext cx="262839" cy="239327"/>
              <a:chOff x="8045441" y="1870148"/>
              <a:chExt cx="361455" cy="329121"/>
            </a:xfrm>
            <a:solidFill>
              <a:schemeClr val="bg1"/>
            </a:solidFill>
          </p:grpSpPr>
          <p:sp>
            <p:nvSpPr>
              <p:cNvPr id="22"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40" name="Группа 39"/>
          <p:cNvGrpSpPr/>
          <p:nvPr/>
        </p:nvGrpSpPr>
        <p:grpSpPr>
          <a:xfrm>
            <a:off x="5159140" y="3991128"/>
            <a:ext cx="1841633" cy="1587616"/>
            <a:chOff x="3869354" y="2993346"/>
            <a:chExt cx="1381225" cy="1190712"/>
          </a:xfrm>
        </p:grpSpPr>
        <p:sp>
          <p:nvSpPr>
            <p:cNvPr id="4" name="Треугольник 3"/>
            <p:cNvSpPr/>
            <p:nvPr/>
          </p:nvSpPr>
          <p:spPr>
            <a:xfrm rot="10800000">
              <a:off x="3869354" y="2993346"/>
              <a:ext cx="1381225" cy="11907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5" name="Группа 24"/>
            <p:cNvGrpSpPr/>
            <p:nvPr/>
          </p:nvGrpSpPr>
          <p:grpSpPr>
            <a:xfrm>
              <a:off x="4428546" y="3331526"/>
              <a:ext cx="286329" cy="283051"/>
              <a:chOff x="8228539" y="1356902"/>
              <a:chExt cx="415925" cy="411163"/>
            </a:xfrm>
            <a:solidFill>
              <a:schemeClr val="bg1"/>
            </a:solidFill>
          </p:grpSpPr>
          <p:sp>
            <p:nvSpPr>
              <p:cNvPr id="26"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7"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8"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9"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0"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7" name="Группа 36"/>
          <p:cNvGrpSpPr/>
          <p:nvPr/>
        </p:nvGrpSpPr>
        <p:grpSpPr>
          <a:xfrm>
            <a:off x="11319310" y="359343"/>
            <a:ext cx="603183" cy="603183"/>
            <a:chOff x="8489482" y="269507"/>
            <a:chExt cx="452387" cy="452387"/>
          </a:xfrm>
        </p:grpSpPr>
        <p:sp>
          <p:nvSpPr>
            <p:cNvPr id="38" name="Овал 3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9" name="TextBox 38"/>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92538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
          <p:cNvSpPr>
            <a:spLocks noGrp="1"/>
          </p:cNvSpPr>
          <p:nvPr>
            <p:ph type="pic" idx="2"/>
          </p:nvPr>
        </p:nvSpPr>
        <p:spPr>
          <a:xfrm rot="-2816781">
            <a:off x="432000" y="-609600"/>
            <a:ext cx="3530984" cy="7492152"/>
          </a:xfrm>
          <a:prstGeom prst="rect">
            <a:avLst/>
          </a:prstGeom>
          <a:solidFill>
            <a:schemeClr val="dk1"/>
          </a:solidFill>
          <a:ln>
            <a:noFill/>
          </a:ln>
        </p:spPr>
      </p:sp>
      <p:sp>
        <p:nvSpPr>
          <p:cNvPr id="447" name="Google Shape;447;p9"/>
          <p:cNvSpPr/>
          <p:nvPr/>
        </p:nvSpPr>
        <p:spPr>
          <a:xfrm>
            <a:off x="3983765" y="2372883"/>
            <a:ext cx="384043" cy="384043"/>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8" name="Google Shape;448;p9"/>
          <p:cNvSpPr/>
          <p:nvPr/>
        </p:nvSpPr>
        <p:spPr>
          <a:xfrm>
            <a:off x="3311691" y="4389107"/>
            <a:ext cx="240027" cy="240027"/>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9" name="Google Shape;449;p9"/>
          <p:cNvSpPr/>
          <p:nvPr/>
        </p:nvSpPr>
        <p:spPr>
          <a:xfrm>
            <a:off x="1557095" y="5006423"/>
            <a:ext cx="384043" cy="384043"/>
          </a:xfrm>
          <a:prstGeom prst="frame">
            <a:avLst>
              <a:gd name="adj1" fmla="val 1801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50" name="Google Shape;450;p9"/>
          <p:cNvSpPr/>
          <p:nvPr/>
        </p:nvSpPr>
        <p:spPr>
          <a:xfrm rot="577545">
            <a:off x="5167114" y="4448158"/>
            <a:ext cx="480053" cy="413839"/>
          </a:xfrm>
          <a:custGeom>
            <a:avLst/>
            <a:gdLst/>
            <a:ahLst/>
            <a:cxnLst/>
            <a:rect l="l" t="t" r="r" b="b"/>
            <a:pathLst>
              <a:path w="504056" h="434531" extrusionOk="0">
                <a:moveTo>
                  <a:pt x="252028" y="144018"/>
                </a:moveTo>
                <a:lnTo>
                  <a:pt x="111341" y="360042"/>
                </a:lnTo>
                <a:lnTo>
                  <a:pt x="392714" y="360042"/>
                </a:lnTo>
                <a:close/>
                <a:moveTo>
                  <a:pt x="252028" y="0"/>
                </a:moveTo>
                <a:lnTo>
                  <a:pt x="504056" y="434531"/>
                </a:lnTo>
                <a:lnTo>
                  <a:pt x="0" y="434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51" name="Google Shape;451;p9"/>
          <p:cNvGrpSpPr/>
          <p:nvPr/>
        </p:nvGrpSpPr>
        <p:grpSpPr>
          <a:xfrm>
            <a:off x="5999990" y="3042905"/>
            <a:ext cx="2839276" cy="1085182"/>
            <a:chOff x="4499992" y="2282177"/>
            <a:chExt cx="2129457" cy="813886"/>
          </a:xfrm>
        </p:grpSpPr>
        <p:sp>
          <p:nvSpPr>
            <p:cNvPr id="452" name="Google Shape;452;p9"/>
            <p:cNvSpPr txBox="1"/>
            <p:nvPr/>
          </p:nvSpPr>
          <p:spPr>
            <a:xfrm>
              <a:off x="4499992" y="2282177"/>
              <a:ext cx="806952"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Erfahrungen</a:t>
              </a:r>
              <a:endParaRPr sz="1600" b="0" i="0" u="none" strike="noStrike" cap="none">
                <a:solidFill>
                  <a:srgbClr val="383838"/>
                </a:solidFill>
                <a:latin typeface="Bebas Neue"/>
                <a:ea typeface="Bebas Neue"/>
                <a:cs typeface="Bebas Neue"/>
                <a:sym typeface="Bebas Neue"/>
              </a:endParaRPr>
            </a:p>
          </p:txBody>
        </p:sp>
        <p:sp>
          <p:nvSpPr>
            <p:cNvPr id="453" name="Google Shape;453;p9"/>
            <p:cNvSpPr txBox="1"/>
            <p:nvPr/>
          </p:nvSpPr>
          <p:spPr>
            <a:xfrm>
              <a:off x="451065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Erfahrungen haben Sie mit dem Thema des Seminars schon gemacht</a:t>
              </a:r>
              <a:r>
                <a:rPr lang="de-DE" sz="867" dirty="0">
                  <a:solidFill>
                    <a:srgbClr val="7F7F7F"/>
                  </a:solidFill>
                  <a:latin typeface="Open Sans"/>
                  <a:ea typeface="Open Sans"/>
                  <a:cs typeface="Open Sans"/>
                  <a:sym typeface="Open Sans"/>
                </a:rPr>
                <a:t>. In wie fern werden Sie das erworbene Wissen anwenden.</a:t>
              </a:r>
              <a:endParaRPr lang="de-DE" sz="867" b="0" i="0" u="none" strike="noStrike" cap="none" dirty="0">
                <a:solidFill>
                  <a:srgbClr val="7F7F7F"/>
                </a:solidFill>
                <a:latin typeface="Open Sans"/>
                <a:ea typeface="Open Sans"/>
                <a:cs typeface="Open Sans"/>
                <a:sym typeface="Open Sans"/>
              </a:endParaRPr>
            </a:p>
          </p:txBody>
        </p:sp>
      </p:grpSp>
      <p:grpSp>
        <p:nvGrpSpPr>
          <p:cNvPr id="454" name="Google Shape;454;p9"/>
          <p:cNvGrpSpPr/>
          <p:nvPr/>
        </p:nvGrpSpPr>
        <p:grpSpPr>
          <a:xfrm>
            <a:off x="8880912" y="4389218"/>
            <a:ext cx="2839420" cy="1085183"/>
            <a:chOff x="6660684" y="3291911"/>
            <a:chExt cx="2129565" cy="813887"/>
          </a:xfrm>
        </p:grpSpPr>
        <p:sp>
          <p:nvSpPr>
            <p:cNvPr id="455" name="Google Shape;455;p9"/>
            <p:cNvSpPr txBox="1"/>
            <p:nvPr/>
          </p:nvSpPr>
          <p:spPr>
            <a:xfrm>
              <a:off x="6660684" y="3291911"/>
              <a:ext cx="1316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Derzeitiger Werdegang</a:t>
              </a:r>
              <a:endParaRPr/>
            </a:p>
          </p:txBody>
        </p:sp>
        <p:sp>
          <p:nvSpPr>
            <p:cNvPr id="456" name="Google Shape;456;p9"/>
            <p:cNvSpPr txBox="1"/>
            <p:nvPr/>
          </p:nvSpPr>
          <p:spPr>
            <a:xfrm>
              <a:off x="6671349" y="3586166"/>
              <a:ext cx="2118900"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Arbeiten bzw</a:t>
              </a:r>
              <a:r>
                <a:rPr lang="de-DE" sz="867" dirty="0">
                  <a:solidFill>
                    <a:srgbClr val="7F7F7F"/>
                  </a:solidFill>
                  <a:latin typeface="Open Sans"/>
                  <a:ea typeface="Open Sans"/>
                  <a:cs typeface="Open Sans"/>
                  <a:sym typeface="Open Sans"/>
                </a:rPr>
                <a:t>. Aufgaben gehen Sie derzeitig nach, was beabsichtigen Sie mit dem Seminar zu erreichen. </a:t>
              </a:r>
              <a:endParaRPr lang="de-DE" sz="867" b="0" i="0" u="none" strike="noStrike" cap="none" dirty="0">
                <a:solidFill>
                  <a:srgbClr val="7F7F7F"/>
                </a:solidFill>
                <a:latin typeface="Open Sans"/>
                <a:ea typeface="Open Sans"/>
                <a:cs typeface="Open Sans"/>
                <a:sym typeface="Open Sans"/>
              </a:endParaRPr>
            </a:p>
          </p:txBody>
        </p:sp>
      </p:grpSp>
      <p:grpSp>
        <p:nvGrpSpPr>
          <p:cNvPr id="457" name="Google Shape;457;p9"/>
          <p:cNvGrpSpPr/>
          <p:nvPr/>
        </p:nvGrpSpPr>
        <p:grpSpPr>
          <a:xfrm>
            <a:off x="8880990" y="3042905"/>
            <a:ext cx="2839276" cy="1085182"/>
            <a:chOff x="6660742" y="2282177"/>
            <a:chExt cx="2129457" cy="813886"/>
          </a:xfrm>
        </p:grpSpPr>
        <p:sp>
          <p:nvSpPr>
            <p:cNvPr id="458" name="Google Shape;458;p9"/>
            <p:cNvSpPr txBox="1"/>
            <p:nvPr/>
          </p:nvSpPr>
          <p:spPr>
            <a:xfrm>
              <a:off x="6660742" y="2282177"/>
              <a:ext cx="1246976"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Stärken &amp; Schwächen</a:t>
              </a:r>
              <a:endParaRPr/>
            </a:p>
          </p:txBody>
        </p:sp>
        <p:sp>
          <p:nvSpPr>
            <p:cNvPr id="459" name="Google Shape;459;p9"/>
            <p:cNvSpPr txBox="1"/>
            <p:nvPr/>
          </p:nvSpPr>
          <p:spPr>
            <a:xfrm>
              <a:off x="667140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Erzählen Sie etwas über sich selber, wer sind Sie, wie sind Sie auf dieses Seminar gekommen und was sind Ihre Erwartungen.</a:t>
              </a:r>
            </a:p>
          </p:txBody>
        </p:sp>
      </p:grpSp>
      <p:sp>
        <p:nvSpPr>
          <p:cNvPr id="460" name="Google Shape;460;p9"/>
          <p:cNvSpPr/>
          <p:nvPr/>
        </p:nvSpPr>
        <p:spPr>
          <a:xfrm>
            <a:off x="719403" y="3042903"/>
            <a:ext cx="576260" cy="496776"/>
          </a:xfrm>
          <a:custGeom>
            <a:avLst/>
            <a:gdLst/>
            <a:ahLst/>
            <a:cxnLst/>
            <a:rect l="l" t="t" r="r" b="b"/>
            <a:pathLst>
              <a:path w="501175" h="432048" extrusionOk="0">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4" name="Google Shape;464;p9"/>
          <p:cNvGrpSpPr/>
          <p:nvPr/>
        </p:nvGrpSpPr>
        <p:grpSpPr>
          <a:xfrm>
            <a:off x="11319310" y="359343"/>
            <a:ext cx="603183" cy="603183"/>
            <a:chOff x="8489482" y="269507"/>
            <a:chExt cx="452387" cy="452387"/>
          </a:xfrm>
        </p:grpSpPr>
        <p:sp>
          <p:nvSpPr>
            <p:cNvPr id="465" name="Google Shape;465;p9"/>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9"/>
            <p:cNvSpPr txBox="1"/>
            <p:nvPr/>
          </p:nvSpPr>
          <p:spPr>
            <a:xfrm>
              <a:off x="8552624" y="368757"/>
              <a:ext cx="326101"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8</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
                                        </p:tgtEl>
                                        <p:attrNameLst>
                                          <p:attrName>style.visibility</p:attrName>
                                        </p:attrNameLst>
                                      </p:cBhvr>
                                      <p:to>
                                        <p:strVal val="visible"/>
                                      </p:to>
                                    </p:set>
                                    <p:animEffect transition="in" filter="fade">
                                      <p:cBhvr>
                                        <p:cTn id="11" dur="500"/>
                                        <p:tgtEl>
                                          <p:spTgt spid="460"/>
                                        </p:tgtEl>
                                      </p:cBhvr>
                                    </p:animEffect>
                                  </p:childTnLst>
                                </p:cTn>
                              </p:par>
                              <p:par>
                                <p:cTn id="12" presetID="10" presetClass="entr" presetSubtype="0" fill="hold" nodeType="withEffect">
                                  <p:stCondLst>
                                    <p:cond delay="0"/>
                                  </p:stCondLst>
                                  <p:childTnLst>
                                    <p:set>
                                      <p:cBhvr>
                                        <p:cTn id="13" dur="1" fill="hold">
                                          <p:stCondLst>
                                            <p:cond delay="0"/>
                                          </p:stCondLst>
                                        </p:cTn>
                                        <p:tgtEl>
                                          <p:spTgt spid="449"/>
                                        </p:tgtEl>
                                        <p:attrNameLst>
                                          <p:attrName>style.visibility</p:attrName>
                                        </p:attrNameLst>
                                      </p:cBhvr>
                                      <p:to>
                                        <p:strVal val="visible"/>
                                      </p:to>
                                    </p:set>
                                    <p:animEffect transition="in" filter="fade">
                                      <p:cBhvr>
                                        <p:cTn id="14" dur="500"/>
                                        <p:tgtEl>
                                          <p:spTgt spid="449"/>
                                        </p:tgtEl>
                                      </p:cBhvr>
                                    </p:animEffect>
                                  </p:childTnLst>
                                </p:cTn>
                              </p:par>
                              <p:par>
                                <p:cTn id="15" presetID="10" presetClass="entr" presetSubtype="0" fill="hold" nodeType="withEffect">
                                  <p:stCondLst>
                                    <p:cond delay="0"/>
                                  </p:stCondLst>
                                  <p:childTnLst>
                                    <p:set>
                                      <p:cBhvr>
                                        <p:cTn id="16" dur="1" fill="hold">
                                          <p:stCondLst>
                                            <p:cond delay="0"/>
                                          </p:stCondLst>
                                        </p:cTn>
                                        <p:tgtEl>
                                          <p:spTgt spid="448"/>
                                        </p:tgtEl>
                                        <p:attrNameLst>
                                          <p:attrName>style.visibility</p:attrName>
                                        </p:attrNameLst>
                                      </p:cBhvr>
                                      <p:to>
                                        <p:strVal val="visible"/>
                                      </p:to>
                                    </p:set>
                                    <p:animEffect transition="in" filter="fade">
                                      <p:cBhvr>
                                        <p:cTn id="17" dur="500"/>
                                        <p:tgtEl>
                                          <p:spTgt spid="448"/>
                                        </p:tgtEl>
                                      </p:cBhvr>
                                    </p:animEffect>
                                  </p:childTnLst>
                                </p:cTn>
                              </p:par>
                              <p:par>
                                <p:cTn id="18" presetID="10" presetClass="entr" presetSubtype="0" fill="hold" nodeType="withEffect">
                                  <p:stCondLst>
                                    <p:cond delay="0"/>
                                  </p:stCondLst>
                                  <p:childTnLst>
                                    <p:set>
                                      <p:cBhvr>
                                        <p:cTn id="19" dur="1" fill="hold">
                                          <p:stCondLst>
                                            <p:cond delay="0"/>
                                          </p:stCondLst>
                                        </p:cTn>
                                        <p:tgtEl>
                                          <p:spTgt spid="447"/>
                                        </p:tgtEl>
                                        <p:attrNameLst>
                                          <p:attrName>style.visibility</p:attrName>
                                        </p:attrNameLst>
                                      </p:cBhvr>
                                      <p:to>
                                        <p:strVal val="visible"/>
                                      </p:to>
                                    </p:set>
                                    <p:animEffect transition="in" filter="fade">
                                      <p:cBhvr>
                                        <p:cTn id="20" dur="500"/>
                                        <p:tgtEl>
                                          <p:spTgt spid="447"/>
                                        </p:tgtEl>
                                      </p:cBhvr>
                                    </p:animEffect>
                                  </p:childTnLst>
                                </p:cTn>
                              </p:par>
                              <p:par>
                                <p:cTn id="21" presetID="10" presetClass="entr" presetSubtype="0"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Effect transition="in" filter="fade">
                                      <p:cBhvr>
                                        <p:cTn id="23" dur="500"/>
                                        <p:tgtEl>
                                          <p:spTgt spid="45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51"/>
                                        </p:tgtEl>
                                        <p:attrNameLst>
                                          <p:attrName>style.visibility</p:attrName>
                                        </p:attrNameLst>
                                      </p:cBhvr>
                                      <p:to>
                                        <p:strVal val="visible"/>
                                      </p:to>
                                    </p:set>
                                    <p:animEffect transition="in" filter="fade">
                                      <p:cBhvr>
                                        <p:cTn id="27" dur="500"/>
                                        <p:tgtEl>
                                          <p:spTgt spid="45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4"/>
                                        </p:tgtEl>
                                        <p:attrNameLst>
                                          <p:attrName>style.visibility</p:attrName>
                                        </p:attrNameLst>
                                      </p:cBhvr>
                                      <p:to>
                                        <p:strVal val="visible"/>
                                      </p:to>
                                    </p:set>
                                    <p:animEffect transition="in" filter="fade">
                                      <p:cBhvr>
                                        <p:cTn id="31" dur="500"/>
                                        <p:tgtEl>
                                          <p:spTgt spid="4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57"/>
                                        </p:tgtEl>
                                        <p:attrNameLst>
                                          <p:attrName>style.visibility</p:attrName>
                                        </p:attrNameLst>
                                      </p:cBhvr>
                                      <p:to>
                                        <p:strVal val="visible"/>
                                      </p:to>
                                    </p:set>
                                    <p:animEffect transition="in" filter="fade">
                                      <p:cBhvr>
                                        <p:cTn id="35"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3577118" y="4267037"/>
              <a:ext cx="1186865" cy="238575"/>
            </a:xfrm>
            <a:prstGeom prst="rect">
              <a:avLst/>
            </a:prstGeom>
            <a:noFill/>
          </p:spPr>
          <p:txBody>
            <a:bodyPr wrap="none" rtlCol="0">
              <a:spAutoFit/>
            </a:bodyPr>
            <a:lstStyle/>
            <a:p>
              <a:pPr algn="ctr" defTabSz="914377">
                <a:buClrTx/>
              </a:pPr>
              <a:r>
                <a:rPr lang="en-US" sz="1467" kern="1200" dirty="0">
                  <a:solidFill>
                    <a:srgbClr val="FFFFFF"/>
                  </a:solidFill>
                  <a:latin typeface="Bebas Neue" charset="0"/>
                  <a:ea typeface="Bebas Neue" charset="0"/>
                  <a:cs typeface="Bebas Neue" charset="0"/>
                </a:rPr>
                <a:t>One pod one Container</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6309146" y="4267037"/>
              <a:ext cx="1278235" cy="238575"/>
            </a:xfrm>
            <a:prstGeom prst="rect">
              <a:avLst/>
            </a:prstGeom>
            <a:noFill/>
          </p:spPr>
          <p:txBody>
            <a:bodyPr wrap="none" rtlCol="0">
              <a:spAutoFit/>
            </a:bodyPr>
            <a:lstStyle/>
            <a:p>
              <a:pPr algn="ctr" defTabSz="914377">
                <a:buClrTx/>
              </a:pPr>
              <a:r>
                <a:rPr lang="en-US" sz="1467" kern="1200" dirty="0">
                  <a:solidFill>
                    <a:srgbClr val="FFFFFF"/>
                  </a:solidFill>
                  <a:latin typeface="Bebas Neue" charset="0"/>
                  <a:ea typeface="Bebas Neue" charset="0"/>
                  <a:cs typeface="Bebas Neue" charset="0"/>
                </a:rPr>
                <a:t>One pod multi Container</a:t>
              </a:r>
            </a:p>
          </p:txBody>
        </p:sp>
      </p:grpSp>
      <p:sp>
        <p:nvSpPr>
          <p:cNvPr id="11" name="TextBox 10"/>
          <p:cNvSpPr txBox="1"/>
          <p:nvPr/>
        </p:nvSpPr>
        <p:spPr>
          <a:xfrm>
            <a:off x="335360" y="1948466"/>
            <a:ext cx="3124573" cy="830997"/>
          </a:xfrm>
          <a:prstGeom prst="rect">
            <a:avLst/>
          </a:prstGeom>
          <a:noFill/>
        </p:spPr>
        <p:txBody>
          <a:bodyPr wrap="none" rtlCol="0">
            <a:spAutoFit/>
          </a:bodyPr>
          <a:lstStyle/>
          <a:p>
            <a:pPr defTabSz="914377">
              <a:buClrTx/>
            </a:pPr>
            <a:r>
              <a:rPr lang="de-DE" sz="2400" kern="1200" dirty="0">
                <a:solidFill>
                  <a:srgbClr val="383838"/>
                </a:solidFill>
                <a:latin typeface="Bebas Neue" charset="0"/>
                <a:ea typeface="Bebas Neue" charset="0"/>
                <a:cs typeface="Bebas Neue" charset="0"/>
              </a:rPr>
              <a:t>Die  </a:t>
            </a:r>
            <a:r>
              <a:rPr lang="de-DE" sz="2400" kern="1200" dirty="0" err="1">
                <a:solidFill>
                  <a:srgbClr val="383838"/>
                </a:solidFill>
                <a:latin typeface="Bebas Neue" charset="0"/>
                <a:ea typeface="Bebas Neue" charset="0"/>
                <a:cs typeface="Bebas Neue" charset="0"/>
              </a:rPr>
              <a:t>verwendung</a:t>
            </a:r>
            <a:r>
              <a:rPr lang="de-DE" sz="2400" kern="1200" dirty="0">
                <a:solidFill>
                  <a:srgbClr val="383838"/>
                </a:solidFill>
                <a:latin typeface="Bebas Neue" charset="0"/>
                <a:ea typeface="Bebas Neue" charset="0"/>
                <a:cs typeface="Bebas Neue" charset="0"/>
              </a:rPr>
              <a:t> von Pods im </a:t>
            </a:r>
          </a:p>
          <a:p>
            <a:pPr defTabSz="914377">
              <a:buClrTx/>
            </a:pPr>
            <a:r>
              <a:rPr lang="de-DE" sz="2400" kern="1200" dirty="0">
                <a:solidFill>
                  <a:srgbClr val="383838"/>
                </a:solidFill>
                <a:latin typeface="Bebas Neue" charset="0"/>
                <a:ea typeface="Bebas Neue" charset="0"/>
                <a:cs typeface="Bebas Neue" charset="0"/>
              </a:rPr>
              <a:t>Produktiv betrieb</a:t>
            </a:r>
          </a:p>
        </p:txBody>
      </p:sp>
      <p:grpSp>
        <p:nvGrpSpPr>
          <p:cNvPr id="4" name="Группа 3"/>
          <p:cNvGrpSpPr/>
          <p:nvPr/>
        </p:nvGrpSpPr>
        <p:grpSpPr>
          <a:xfrm>
            <a:off x="335360" y="3044959"/>
            <a:ext cx="3168352" cy="1264117"/>
            <a:chOff x="251520" y="2283718"/>
            <a:chExt cx="2376264" cy="948087"/>
          </a:xfrm>
        </p:grpSpPr>
        <p:sp>
          <p:nvSpPr>
            <p:cNvPr id="12" name="TextBox 11"/>
            <p:cNvSpPr txBox="1"/>
            <p:nvPr/>
          </p:nvSpPr>
          <p:spPr>
            <a:xfrm>
              <a:off x="251520" y="2283718"/>
              <a:ext cx="1471798"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One pod one Container</a:t>
              </a:r>
              <a:endParaRPr lang="ru-RU" sz="1867" kern="1200" dirty="0">
                <a:solidFill>
                  <a:srgbClr val="383838"/>
                </a:solidFill>
                <a:latin typeface="Bebas Neue" charset="0"/>
                <a:ea typeface="Bebas Neue" charset="0"/>
                <a:cs typeface="Bebas Neue" charset="0"/>
              </a:endParaRPr>
            </a:p>
          </p:txBody>
        </p:sp>
        <p:sp>
          <p:nvSpPr>
            <p:cNvPr id="13" name="TextBox 12"/>
            <p:cNvSpPr txBox="1"/>
            <p:nvPr/>
          </p:nvSpPr>
          <p:spPr>
            <a:xfrm>
              <a:off x="262185" y="2577973"/>
              <a:ext cx="2365599" cy="653832"/>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Das "Ein-Container-per-Pod"-Modell ist der häufigste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-Anwendungsfall. In diesem Fall kannst du dir einen </a:t>
              </a:r>
              <a:r>
                <a:rPr lang="de-DE" sz="867" kern="1200" dirty="0" err="1">
                  <a:solidFill>
                    <a:srgbClr val="FFFFFF">
                      <a:lumMod val="50000"/>
                    </a:srgbClr>
                  </a:solidFill>
                  <a:latin typeface="Open Sans" charset="0"/>
                  <a:ea typeface="Open Sans" charset="0"/>
                  <a:cs typeface="Open Sans" charset="0"/>
                </a:rPr>
                <a:t>einen</a:t>
              </a:r>
              <a:r>
                <a:rPr lang="de-DE" sz="867" kern="1200" dirty="0">
                  <a:solidFill>
                    <a:srgbClr val="FFFFFF">
                      <a:lumMod val="50000"/>
                    </a:srgbClr>
                  </a:solidFill>
                  <a:latin typeface="Open Sans" charset="0"/>
                  <a:ea typeface="Open Sans" charset="0"/>
                  <a:cs typeface="Open Sans" charset="0"/>
                </a:rPr>
                <a:t> Pod als einen Behälter vorstellen, der einen einzelnen Container enthält.</a:t>
              </a:r>
              <a:endParaRPr lang="ru-RU" sz="867" kern="1200" dirty="0">
                <a:solidFill>
                  <a:srgbClr val="FFFFFF">
                    <a:lumMod val="50000"/>
                  </a:srgbClr>
                </a:solidFill>
                <a:latin typeface="Open Sans" charset="0"/>
                <a:ea typeface="Open Sans" charset="0"/>
                <a:cs typeface="Open Sans" charset="0"/>
              </a:endParaRPr>
            </a:p>
          </p:txBody>
        </p:sp>
      </p:grpSp>
      <p:grpSp>
        <p:nvGrpSpPr>
          <p:cNvPr id="19" name="Группа 18"/>
          <p:cNvGrpSpPr/>
          <p:nvPr/>
        </p:nvGrpSpPr>
        <p:grpSpPr>
          <a:xfrm>
            <a:off x="335360" y="4284803"/>
            <a:ext cx="3168352" cy="2064850"/>
            <a:chOff x="251520" y="3213599"/>
            <a:chExt cx="2376264" cy="1548636"/>
          </a:xfrm>
        </p:grpSpPr>
        <p:sp>
          <p:nvSpPr>
            <p:cNvPr id="14" name="TextBox 13"/>
            <p:cNvSpPr txBox="1"/>
            <p:nvPr/>
          </p:nvSpPr>
          <p:spPr>
            <a:xfrm>
              <a:off x="251520" y="3213599"/>
              <a:ext cx="1587214"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One pod multi Container</a:t>
              </a:r>
              <a:endParaRPr lang="ru-RU" sz="1867" kern="1200" dirty="0">
                <a:solidFill>
                  <a:srgbClr val="383838"/>
                </a:solidFill>
                <a:latin typeface="Bebas Neue" charset="0"/>
                <a:ea typeface="Bebas Neue" charset="0"/>
                <a:cs typeface="Bebas Neue" charset="0"/>
              </a:endParaRPr>
            </a:p>
          </p:txBody>
        </p:sp>
        <p:sp>
          <p:nvSpPr>
            <p:cNvPr id="15" name="TextBox 14"/>
            <p:cNvSpPr txBox="1"/>
            <p:nvPr/>
          </p:nvSpPr>
          <p:spPr>
            <a:xfrm>
              <a:off x="262185" y="3507854"/>
              <a:ext cx="2365599" cy="1254381"/>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Wenn eine Softwareanwendung aus </a:t>
              </a:r>
              <a:r>
                <a:rPr lang="de-DE" sz="867" kern="1200" dirty="0" err="1">
                  <a:solidFill>
                    <a:srgbClr val="FFFFFF">
                      <a:lumMod val="50000"/>
                    </a:srgbClr>
                  </a:solidFill>
                  <a:latin typeface="Open Sans" charset="0"/>
                  <a:ea typeface="Open Sans" charset="0"/>
                  <a:cs typeface="Open Sans" charset="0"/>
                </a:rPr>
                <a:t>co-lokaliserten</a:t>
              </a:r>
              <a:r>
                <a:rPr lang="de-DE" sz="867" kern="1200" dirty="0">
                  <a:solidFill>
                    <a:srgbClr val="FFFFFF">
                      <a:lumMod val="50000"/>
                    </a:srgbClr>
                  </a:solidFill>
                  <a:latin typeface="Open Sans" charset="0"/>
                  <a:ea typeface="Open Sans" charset="0"/>
                  <a:cs typeface="Open Sans" charset="0"/>
                </a:rPr>
                <a:t> Containern besteht, die sich gemeinsame Ressourcen teilen und stark voneinander abhängen, kann ein Pod die Container verkapseln. Diese Container bilden eine einzelne zusammenhängende Serviceeinheit, z. B. ein Container, der Daten in einem gemeinsam genutzten Volume öffentlich verfügbar macht, während ein separater Sidecar-Container die Daten aktualisiert. </a:t>
              </a:r>
              <a:endParaRPr lang="ru-RU" sz="867" kern="1200" dirty="0">
                <a:solidFill>
                  <a:srgbClr val="FFFFFF">
                    <a:lumMod val="50000"/>
                  </a:srgbClr>
                </a:solidFill>
                <a:latin typeface="Open Sans" charset="0"/>
                <a:ea typeface="Open Sans" charset="0"/>
                <a:cs typeface="Open Sans" charset="0"/>
              </a:endParaRP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79</a:t>
              </a:r>
              <a:endParaRPr lang="ru-RU" sz="1600" kern="1200" dirty="0">
                <a:ln w="0"/>
                <a:solidFill>
                  <a:srgbClr val="F6B73A"/>
                </a:solidFill>
                <a:latin typeface="Bebas Neue" charset="0"/>
                <a:ea typeface="Bebas Neue" charset="0"/>
                <a:cs typeface="Bebas Neue" charset="0"/>
              </a:endParaRPr>
            </a:p>
          </p:txBody>
        </p:sp>
      </p:grpSp>
      <p:pic>
        <p:nvPicPr>
          <p:cNvPr id="1026" name="Picture 2" descr="One Pot Pasta: Senegal - Kitchwitch">
            <a:extLst>
              <a:ext uri="{FF2B5EF4-FFF2-40B4-BE49-F238E27FC236}">
                <a16:creationId xmlns:a16="http://schemas.microsoft.com/office/drawing/2014/main" id="{6F219B58-EE1C-3788-DE17-D439B3000545}"/>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5004" t="325" r="27159" b="3988"/>
          <a:stretch/>
        </p:blipFill>
        <p:spPr bwMode="auto">
          <a:xfrm>
            <a:off x="3792538" y="1028700"/>
            <a:ext cx="3455987" cy="4608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würzbox | One Pot | Camping Küche">
            <a:extLst>
              <a:ext uri="{FF2B5EF4-FFF2-40B4-BE49-F238E27FC236}">
                <a16:creationId xmlns:a16="http://schemas.microsoft.com/office/drawing/2014/main" id="{EB5D501A-4254-D13C-4FAD-4608167EDF2A}"/>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30356" r="13400"/>
          <a:stretch/>
        </p:blipFill>
        <p:spPr bwMode="auto">
          <a:xfrm>
            <a:off x="7535863" y="1028700"/>
            <a:ext cx="3455987"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030" name="Picture 6">
            <a:extLst>
              <a:ext uri="{FF2B5EF4-FFF2-40B4-BE49-F238E27FC236}">
                <a16:creationId xmlns:a16="http://schemas.microsoft.com/office/drawing/2014/main" id="{45BB6798-4F1B-425D-42C1-8C65BA5AE6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7826" y="1201003"/>
            <a:ext cx="3876791" cy="41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53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584313"/>
            <a:ext cx="3935693" cy="1384995"/>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Design Konzept, Best Practices </a:t>
            </a:r>
          </a:p>
          <a:p>
            <a:pPr lvl="0" defTabSz="914377">
              <a:buClrTx/>
            </a:pPr>
            <a:r>
              <a:rPr lang="de-DE" sz="2800" kern="1200" dirty="0">
                <a:latin typeface="Bebas Neue" charset="0"/>
                <a:ea typeface="Bebas Neue" charset="0"/>
                <a:cs typeface="Bebas Neue" charset="0"/>
              </a:rPr>
              <a:t>für Microservice </a:t>
            </a:r>
          </a:p>
          <a:p>
            <a:pPr lvl="0" defTabSz="914377">
              <a:buClrTx/>
            </a:pPr>
            <a:r>
              <a:rPr lang="de-DE" sz="2800" kern="1200" dirty="0">
                <a:latin typeface="Bebas Neue" charset="0"/>
                <a:ea typeface="Bebas Neue" charset="0"/>
                <a:cs typeface="Bebas Neue" charset="0"/>
              </a:rPr>
              <a:t>basierte Anwendungen</a:t>
            </a: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err="1">
                <a:solidFill>
                  <a:srgbClr val="FFFFFF">
                    <a:lumMod val="50000"/>
                  </a:srgbClr>
                </a:solidFill>
                <a:latin typeface="Open Sans" charset="0"/>
                <a:ea typeface="Open Sans" charset="0"/>
                <a:cs typeface="Open Sans" charset="0"/>
              </a:rPr>
              <a:t>Deployments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AA794364-311D-331A-79DD-B9F5E1D43727}"/>
              </a:ext>
            </a:extLst>
          </p:cNvPr>
          <p:cNvPicPr>
            <a:picLocks noGrp="1" noChangeAspect="1"/>
          </p:cNvPicPr>
          <p:nvPr>
            <p:ph type="pic" sz="quarter" idx="10"/>
          </p:nvPr>
        </p:nvPicPr>
        <p:blipFill rotWithShape="1">
          <a:blip r:embed="rId3"/>
          <a:srcRect l="2121" t="-4095" r="10312" b="-4095"/>
          <a:stretch/>
        </p:blipFill>
        <p:spPr>
          <a:xfrm>
            <a:off x="4702175" y="0"/>
            <a:ext cx="7489825" cy="6858000"/>
          </a:xfrm>
          <a:solidFill>
            <a:schemeClr val="bg1"/>
          </a:solidFill>
        </p:spPr>
      </p:pic>
    </p:spTree>
    <p:extLst>
      <p:ext uri="{BB962C8B-B14F-4D97-AF65-F5344CB8AC3E}">
        <p14:creationId xmlns:p14="http://schemas.microsoft.com/office/powerpoint/2010/main" val="45279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platzhalter 21">
            <a:extLst>
              <a:ext uri="{FF2B5EF4-FFF2-40B4-BE49-F238E27FC236}">
                <a16:creationId xmlns:a16="http://schemas.microsoft.com/office/drawing/2014/main" id="{472F5CA9-6553-D526-7935-E5620E98491D}"/>
              </a:ext>
            </a:extLst>
          </p:cNvPr>
          <p:cNvPicPr>
            <a:picLocks noGrp="1" noChangeAspect="1"/>
          </p:cNvPicPr>
          <p:nvPr>
            <p:ph type="pic" sz="quarter" idx="14"/>
          </p:nvPr>
        </p:nvPicPr>
        <p:blipFill>
          <a:blip r:embed="rId2"/>
          <a:srcRect l="3410" r="3410"/>
          <a:stretch>
            <a:fillRect/>
          </a:stretch>
        </p:blipFill>
        <p:spPr>
          <a:xfrm>
            <a:off x="4374490" y="0"/>
            <a:ext cx="7817510" cy="5136349"/>
          </a:xfrm>
        </p:spPr>
      </p:pic>
      <p:sp>
        <p:nvSpPr>
          <p:cNvPr id="15" name="TextBox 14"/>
          <p:cNvSpPr txBox="1"/>
          <p:nvPr/>
        </p:nvSpPr>
        <p:spPr>
          <a:xfrm>
            <a:off x="431371" y="5075588"/>
            <a:ext cx="11617291" cy="871777"/>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A Deployment provides declarative updates for Pods and </a:t>
            </a:r>
            <a:r>
              <a:rPr lang="en-GB" sz="867" kern="1200" dirty="0" err="1">
                <a:solidFill>
                  <a:srgbClr val="FFFFFF">
                    <a:lumMod val="50000"/>
                  </a:srgbClr>
                </a:solidFill>
                <a:latin typeface="Open Sans" charset="0"/>
                <a:ea typeface="Open Sans" charset="0"/>
                <a:cs typeface="Open Sans" charset="0"/>
              </a:rPr>
              <a:t>ReplicaSets</a:t>
            </a:r>
            <a:r>
              <a:rPr lang="en-GB" sz="867" kern="1200" dirty="0">
                <a:solidFill>
                  <a:srgbClr val="FFFFFF">
                    <a:lumMod val="50000"/>
                  </a:srgbClr>
                </a:solidFill>
                <a:latin typeface="Open Sans" charset="0"/>
                <a:ea typeface="Open Sans" charset="0"/>
                <a:cs typeface="Open Sans" charset="0"/>
              </a:rPr>
              <a:t>.</a:t>
            </a:r>
          </a:p>
          <a:p>
            <a:pPr defTabSz="914377">
              <a:lnSpc>
                <a:spcPct val="150000"/>
              </a:lnSpc>
              <a:buClrTx/>
            </a:pPr>
            <a:endParaRPr lang="en-GB"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en-GB" sz="867" kern="1200" dirty="0">
                <a:solidFill>
                  <a:srgbClr val="FFFFFF">
                    <a:lumMod val="50000"/>
                  </a:srgbClr>
                </a:solidFill>
                <a:latin typeface="Open Sans" charset="0"/>
                <a:ea typeface="Open Sans" charset="0"/>
                <a:cs typeface="Open Sans" charset="0"/>
              </a:rPr>
              <a:t>You describe a desired state in a Deployment, and the Deployment Controller changes the actual state to the desired state at a controlled rate. You can define Deployments to create new </a:t>
            </a:r>
            <a:r>
              <a:rPr lang="en-GB" sz="867" kern="1200" dirty="0" err="1">
                <a:solidFill>
                  <a:srgbClr val="FFFFFF">
                    <a:lumMod val="50000"/>
                  </a:srgbClr>
                </a:solidFill>
                <a:latin typeface="Open Sans" charset="0"/>
                <a:ea typeface="Open Sans" charset="0"/>
                <a:cs typeface="Open Sans" charset="0"/>
              </a:rPr>
              <a:t>ReplicaSets</a:t>
            </a:r>
            <a:r>
              <a:rPr lang="en-GB" sz="867" kern="1200" dirty="0">
                <a:solidFill>
                  <a:srgbClr val="FFFFFF">
                    <a:lumMod val="50000"/>
                  </a:srgbClr>
                </a:solidFill>
                <a:latin typeface="Open Sans" charset="0"/>
                <a:ea typeface="Open Sans" charset="0"/>
                <a:cs typeface="Open Sans" charset="0"/>
              </a:rPr>
              <a:t>, or to remove existing Deployments and adopt all their resources with new Deployments.</a:t>
            </a:r>
            <a:endParaRPr lang="ru-RU" sz="867" kern="1200" dirty="0">
              <a:solidFill>
                <a:srgbClr val="FFFFFF">
                  <a:lumMod val="50000"/>
                </a:srgbClr>
              </a:solidFill>
              <a:latin typeface="Open Sans" charset="0"/>
              <a:ea typeface="Open Sans" charset="0"/>
              <a:cs typeface="Open Sans" charset="0"/>
            </a:endParaRPr>
          </a:p>
        </p:txBody>
      </p:sp>
      <p:sp>
        <p:nvSpPr>
          <p:cNvPr id="16" name="TextBox 15"/>
          <p:cNvSpPr txBox="1"/>
          <p:nvPr/>
        </p:nvSpPr>
        <p:spPr>
          <a:xfrm>
            <a:off x="431371" y="4655873"/>
            <a:ext cx="918841" cy="359009"/>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Definition</a:t>
            </a:r>
            <a:endParaRPr lang="ru-RU" sz="1733" kern="1200" dirty="0">
              <a:solidFill>
                <a:srgbClr val="383838"/>
              </a:solidFill>
              <a:latin typeface="Bebas Neue" charset="0"/>
              <a:ea typeface="Bebas Neue" charset="0"/>
              <a:cs typeface="Bebas Neue" charset="0"/>
            </a:endParaRPr>
          </a:p>
        </p:txBody>
      </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8554452" y="362013"/>
              <a:ext cx="322444"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147</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53525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70171F61-C574-F156-57EC-CC92B8F17F4B}"/>
              </a:ext>
            </a:extLst>
          </p:cNvPr>
          <p:cNvPicPr>
            <a:picLocks noGrp="1" noChangeAspect="1"/>
          </p:cNvPicPr>
          <p:nvPr>
            <p:ph type="pic" sz="quarter" idx="10"/>
          </p:nvPr>
        </p:nvPicPr>
        <p:blipFill rotWithShape="1">
          <a:blip r:embed="rId2"/>
          <a:srcRect t="1182" r="31926"/>
          <a:stretch/>
        </p:blipFill>
        <p:spPr>
          <a:xfrm>
            <a:off x="6096000" y="0"/>
            <a:ext cx="6096000" cy="6858000"/>
          </a:xfrm>
          <a:solidFill>
            <a:schemeClr val="bg1"/>
          </a:solidFill>
        </p:spPr>
      </p:pic>
      <p:grpSp>
        <p:nvGrpSpPr>
          <p:cNvPr id="2" name="Группа 1"/>
          <p:cNvGrpSpPr/>
          <p:nvPr/>
        </p:nvGrpSpPr>
        <p:grpSpPr>
          <a:xfrm>
            <a:off x="1007436" y="1508788"/>
            <a:ext cx="4608511" cy="891127"/>
            <a:chOff x="755576" y="1131590"/>
            <a:chExt cx="3456384" cy="668345"/>
          </a:xfrm>
        </p:grpSpPr>
        <p:sp>
          <p:nvSpPr>
            <p:cNvPr id="4" name="TextBox 3"/>
            <p:cNvSpPr txBox="1"/>
            <p:nvPr/>
          </p:nvSpPr>
          <p:spPr>
            <a:xfrm>
              <a:off x="755576" y="1446377"/>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Der </a:t>
              </a:r>
              <a:r>
                <a:rPr lang="de-DE" sz="867" kern="1200" dirty="0" err="1">
                  <a:solidFill>
                    <a:srgbClr val="FFFFFF">
                      <a:lumMod val="50000"/>
                    </a:srgbClr>
                  </a:solidFill>
                  <a:latin typeface="Open Sans" charset="0"/>
                  <a:ea typeface="Open Sans" charset="0"/>
                  <a:cs typeface="Open Sans" charset="0"/>
                </a:rPr>
                <a:t>ReplicaSet</a:t>
              </a:r>
              <a:r>
                <a:rPr lang="de-DE" sz="867" kern="1200" dirty="0">
                  <a:solidFill>
                    <a:srgbClr val="FFFFFF">
                      <a:lumMod val="50000"/>
                    </a:srgbClr>
                  </a:solidFill>
                  <a:latin typeface="Open Sans" charset="0"/>
                  <a:ea typeface="Open Sans" charset="0"/>
                  <a:cs typeface="Open Sans" charset="0"/>
                </a:rPr>
                <a:t> erstellt Pods im Hintergrund der Anwendung. Zudem wird der Status dessen kontrolliert und auf Erfolg getestet.</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5" name="TextBox 4"/>
            <p:cNvSpPr txBox="1"/>
            <p:nvPr/>
          </p:nvSpPr>
          <p:spPr>
            <a:xfrm>
              <a:off x="755576" y="1131590"/>
              <a:ext cx="263918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GB"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Create a Deployment to rollout a </a:t>
              </a:r>
              <a:r>
                <a:rPr kumimoji="0" lang="en-GB"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ReplicaSet</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960107" y="3033226"/>
            <a:ext cx="4608512" cy="891127"/>
            <a:chOff x="720080" y="2274917"/>
            <a:chExt cx="3456384" cy="668345"/>
          </a:xfrm>
        </p:grpSpPr>
        <p:sp>
          <p:nvSpPr>
            <p:cNvPr id="12" name="TextBox 11"/>
            <p:cNvSpPr txBox="1"/>
            <p:nvPr/>
          </p:nvSpPr>
          <p:spPr>
            <a:xfrm>
              <a:off x="720080" y="2589704"/>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Mit diesem Befehl ist es möglich einen Status eines Pods zu erfassen und zu verändern.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720080" y="2274917"/>
              <a:ext cx="206571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GB"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Declare the new state of the Pods </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5" name="Группа 14"/>
          <p:cNvGrpSpPr/>
          <p:nvPr/>
        </p:nvGrpSpPr>
        <p:grpSpPr>
          <a:xfrm>
            <a:off x="946696" y="4557557"/>
            <a:ext cx="4608512" cy="891127"/>
            <a:chOff x="710022" y="3418172"/>
            <a:chExt cx="3456384" cy="668346"/>
          </a:xfrm>
        </p:grpSpPr>
        <p:sp>
          <p:nvSpPr>
            <p:cNvPr id="20" name="TextBox 19"/>
            <p:cNvSpPr txBox="1"/>
            <p:nvPr/>
          </p:nvSpPr>
          <p:spPr>
            <a:xfrm>
              <a:off x="710022" y="3732959"/>
              <a:ext cx="3456384"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Zurücksetzen der Änderungen auf einen früheren Stand um diese von dort aus weiter zu benutzen.</a:t>
              </a:r>
            </a:p>
          </p:txBody>
        </p:sp>
        <p:sp>
          <p:nvSpPr>
            <p:cNvPr id="21" name="TextBox 20"/>
            <p:cNvSpPr txBox="1"/>
            <p:nvPr/>
          </p:nvSpPr>
          <p:spPr>
            <a:xfrm>
              <a:off x="710022" y="3418172"/>
              <a:ext cx="258267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GB"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Rollback to an earlier Deployment revision</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24788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251E2787-39F5-1EAB-C9F3-8B62AFE9554A}"/>
              </a:ext>
            </a:extLst>
          </p:cNvPr>
          <p:cNvPicPr>
            <a:picLocks noGrp="1" noChangeAspect="1"/>
          </p:cNvPicPr>
          <p:nvPr>
            <p:ph type="pic" sz="quarter" idx="10"/>
          </p:nvPr>
        </p:nvPicPr>
        <p:blipFill rotWithShape="1">
          <a:blip r:embed="rId2"/>
          <a:srcRect l="25282" t="-3413" r="330" b="-4571"/>
          <a:stretch/>
        </p:blipFill>
        <p:spPr>
          <a:xfrm>
            <a:off x="-26988" y="0"/>
            <a:ext cx="6096001" cy="6858000"/>
          </a:xfrm>
          <a:solidFill>
            <a:schemeClr val="bg1"/>
          </a:solidFill>
        </p:spPr>
      </p:pic>
      <p:grpSp>
        <p:nvGrpSpPr>
          <p:cNvPr id="2" name="Группа 1"/>
          <p:cNvGrpSpPr/>
          <p:nvPr/>
        </p:nvGrpSpPr>
        <p:grpSpPr>
          <a:xfrm>
            <a:off x="7051648" y="1504327"/>
            <a:ext cx="4608512" cy="891127"/>
            <a:chOff x="5292080" y="1131590"/>
            <a:chExt cx="3456384" cy="668345"/>
          </a:xfrm>
        </p:grpSpPr>
        <p:sp>
          <p:nvSpPr>
            <p:cNvPr id="4" name="TextBox 3"/>
            <p:cNvSpPr txBox="1"/>
            <p:nvPr/>
          </p:nvSpPr>
          <p:spPr>
            <a:xfrm>
              <a:off x="5292080" y="1446377"/>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Weitere Pods können hinzugefügt werden um die Load auszubalancieren und für Gleichgewicht in der Verwendung zu sorgen.</a:t>
              </a:r>
            </a:p>
          </p:txBody>
        </p:sp>
        <p:sp>
          <p:nvSpPr>
            <p:cNvPr id="5" name="TextBox 4"/>
            <p:cNvSpPr txBox="1"/>
            <p:nvPr/>
          </p:nvSpPr>
          <p:spPr>
            <a:xfrm>
              <a:off x="5292080" y="1131590"/>
              <a:ext cx="81536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Skallierung</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31" name="Группа 30"/>
          <p:cNvGrpSpPr/>
          <p:nvPr/>
        </p:nvGrpSpPr>
        <p:grpSpPr>
          <a:xfrm>
            <a:off x="7008780" y="3033226"/>
            <a:ext cx="4608512" cy="891127"/>
            <a:chOff x="5256584" y="2274917"/>
            <a:chExt cx="3456384" cy="668345"/>
          </a:xfrm>
        </p:grpSpPr>
        <p:sp>
          <p:nvSpPr>
            <p:cNvPr id="12" name="TextBox 11"/>
            <p:cNvSpPr txBox="1"/>
            <p:nvPr/>
          </p:nvSpPr>
          <p:spPr>
            <a:xfrm>
              <a:off x="5256584" y="2589704"/>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Fehlern und oder Änderungen ist es möglich das ausrollen von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 ändern und oder zurück zu ziehen.</a:t>
              </a:r>
            </a:p>
          </p:txBody>
        </p:sp>
        <p:sp>
          <p:nvSpPr>
            <p:cNvPr id="13" name="TextBox 12"/>
            <p:cNvSpPr txBox="1"/>
            <p:nvPr/>
          </p:nvSpPr>
          <p:spPr>
            <a:xfrm>
              <a:off x="5256584" y="2274917"/>
              <a:ext cx="160524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Pausieren</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von </a:t>
              </a: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Deplyments</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14" name="Группа 30">
            <a:extLst>
              <a:ext uri="{FF2B5EF4-FFF2-40B4-BE49-F238E27FC236}">
                <a16:creationId xmlns:a16="http://schemas.microsoft.com/office/drawing/2014/main" id="{394D7357-B795-3CCB-7256-F045AB0AAEF6}"/>
              </a:ext>
            </a:extLst>
          </p:cNvPr>
          <p:cNvGrpSpPr/>
          <p:nvPr/>
        </p:nvGrpSpPr>
        <p:grpSpPr>
          <a:xfrm>
            <a:off x="7008780" y="4388057"/>
            <a:ext cx="4608512" cy="891127"/>
            <a:chOff x="5256584" y="2274917"/>
            <a:chExt cx="3456384" cy="668345"/>
          </a:xfrm>
        </p:grpSpPr>
        <p:sp>
          <p:nvSpPr>
            <p:cNvPr id="15" name="TextBox 11">
              <a:extLst>
                <a:ext uri="{FF2B5EF4-FFF2-40B4-BE49-F238E27FC236}">
                  <a16:creationId xmlns:a16="http://schemas.microsoft.com/office/drawing/2014/main" id="{062CE04B-446D-C4B6-01A7-DD7FC37E68CE}"/>
                </a:ext>
              </a:extLst>
            </p:cNvPr>
            <p:cNvSpPr txBox="1"/>
            <p:nvPr/>
          </p:nvSpPr>
          <p:spPr>
            <a:xfrm>
              <a:off x="5256584" y="2589704"/>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können verwendet werden um alte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aufzuräumen die nicht</a:t>
              </a:r>
              <a:r>
                <a:rPr lang="de-DE" sz="867" kern="1200" dirty="0">
                  <a:solidFill>
                    <a:srgbClr val="FFFFFF">
                      <a:lumMod val="50000"/>
                    </a:srgbClr>
                  </a:solidFill>
                  <a:latin typeface="Open Sans" charset="0"/>
                  <a:ea typeface="Open Sans" charset="0"/>
                  <a:cs typeface="Open Sans" charset="0"/>
                </a:rPr>
                <a:t>t mehr verwendet werden. Dies spart Speicherplatz und Ressourcen.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2">
              <a:extLst>
                <a:ext uri="{FF2B5EF4-FFF2-40B4-BE49-F238E27FC236}">
                  <a16:creationId xmlns:a16="http://schemas.microsoft.com/office/drawing/2014/main" id="{59FC7935-94E9-BBEB-47D6-A255BA96E592}"/>
                </a:ext>
              </a:extLst>
            </p:cNvPr>
            <p:cNvSpPr txBox="1"/>
            <p:nvPr/>
          </p:nvSpPr>
          <p:spPr>
            <a:xfrm>
              <a:off x="5256584" y="2274917"/>
              <a:ext cx="184569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Aufräumen</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alter deployments</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3619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584313"/>
            <a:ext cx="3935693" cy="1384995"/>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Design Konzept, Best Practices </a:t>
            </a:r>
          </a:p>
          <a:p>
            <a:pPr lvl="0" defTabSz="914377">
              <a:buClrTx/>
            </a:pPr>
            <a:r>
              <a:rPr lang="de-DE" sz="2800" kern="1200" dirty="0">
                <a:latin typeface="Bebas Neue" charset="0"/>
                <a:ea typeface="Bebas Neue" charset="0"/>
                <a:cs typeface="Bebas Neue" charset="0"/>
              </a:rPr>
              <a:t>für Microservice </a:t>
            </a:r>
          </a:p>
          <a:p>
            <a:pPr lvl="0" defTabSz="914377">
              <a:buClrTx/>
            </a:pPr>
            <a:r>
              <a:rPr lang="de-DE" sz="2800" kern="1200" dirty="0">
                <a:latin typeface="Bebas Neue" charset="0"/>
                <a:ea typeface="Bebas Neue" charset="0"/>
                <a:cs typeface="Bebas Neue" charset="0"/>
              </a:rPr>
              <a:t>basierte Anwendungen</a:t>
            </a: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err="1">
                <a:solidFill>
                  <a:srgbClr val="FFFFFF">
                    <a:lumMod val="50000"/>
                  </a:srgbClr>
                </a:solidFill>
                <a:latin typeface="Open Sans" charset="0"/>
                <a:ea typeface="Open Sans" charset="0"/>
                <a:cs typeface="Open Sans" charset="0"/>
              </a:rPr>
              <a:t>StatefulSets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70334D2A-CA0B-D597-1D3B-7C58773ED1CF}"/>
              </a:ext>
            </a:extLst>
          </p:cNvPr>
          <p:cNvPicPr>
            <a:picLocks noGrp="1" noChangeAspect="1"/>
          </p:cNvPicPr>
          <p:nvPr>
            <p:ph type="pic" sz="quarter" idx="10"/>
          </p:nvPr>
        </p:nvPicPr>
        <p:blipFill rotWithShape="1">
          <a:blip r:embed="rId3"/>
          <a:srcRect l="2129" t="-4292" r="9986" b="-4292"/>
          <a:stretch/>
        </p:blipFill>
        <p:spPr>
          <a:xfrm>
            <a:off x="4702175" y="0"/>
            <a:ext cx="7489825" cy="6858000"/>
          </a:xfrm>
          <a:solidFill>
            <a:schemeClr val="bg1"/>
          </a:solidFill>
        </p:spPr>
      </p:pic>
    </p:spTree>
    <p:extLst>
      <p:ext uri="{BB962C8B-B14F-4D97-AF65-F5344CB8AC3E}">
        <p14:creationId xmlns:p14="http://schemas.microsoft.com/office/powerpoint/2010/main" val="406059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Bildplatzhalter 11" descr="Ein Bild, das Text, Frachtcontainer, Outdoorobjekt enthält.&#10;&#10;Automatisch generierte Beschreibung">
            <a:extLst>
              <a:ext uri="{FF2B5EF4-FFF2-40B4-BE49-F238E27FC236}">
                <a16:creationId xmlns:a16="http://schemas.microsoft.com/office/drawing/2014/main" id="{311B0B74-B7B2-9C54-C42F-F8D49AA00857}"/>
              </a:ext>
            </a:extLst>
          </p:cNvPr>
          <p:cNvPicPr>
            <a:picLocks noGrp="1" noChangeAspect="1"/>
          </p:cNvPicPr>
          <p:nvPr>
            <p:ph type="pic" sz="quarter" idx="10"/>
          </p:nvPr>
        </p:nvPicPr>
        <p:blipFill>
          <a:blip r:embed="rId2"/>
          <a:srcRect t="7966" b="7966"/>
          <a:stretch>
            <a:fillRect/>
          </a:stretch>
        </p:blipFill>
        <p:spPr/>
      </p:pic>
      <p:sp>
        <p:nvSpPr>
          <p:cNvPr id="4" name="Рамка 3"/>
          <p:cNvSpPr/>
          <p:nvPr/>
        </p:nvSpPr>
        <p:spPr>
          <a:xfrm>
            <a:off x="239350" y="260648"/>
            <a:ext cx="11713301" cy="6336704"/>
          </a:xfrm>
          <a:prstGeom prst="frame">
            <a:avLst>
              <a:gd name="adj1" fmla="val 0"/>
            </a:avLst>
          </a:prstGeom>
          <a:solidFill>
            <a:schemeClr val="bg1"/>
          </a:solidFill>
          <a:ln w="3175" cap="rnd">
            <a:solidFill>
              <a:schemeClr val="bg1">
                <a:alpha val="4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000000"/>
              </a:solidFill>
              <a:latin typeface="Calibri" panose="020F0502020204030204"/>
            </a:endParaRPr>
          </a:p>
        </p:txBody>
      </p:sp>
      <p:grpSp>
        <p:nvGrpSpPr>
          <p:cNvPr id="2" name="Группа 1"/>
          <p:cNvGrpSpPr/>
          <p:nvPr/>
        </p:nvGrpSpPr>
        <p:grpSpPr>
          <a:xfrm>
            <a:off x="623392" y="4389106"/>
            <a:ext cx="9505056" cy="1728192"/>
            <a:chOff x="467544" y="3291830"/>
            <a:chExt cx="7128792" cy="1296144"/>
          </a:xfrm>
        </p:grpSpPr>
        <p:sp>
          <p:nvSpPr>
            <p:cNvPr id="5" name="Прямоугольник 4"/>
            <p:cNvSpPr/>
            <p:nvPr/>
          </p:nvSpPr>
          <p:spPr>
            <a:xfrm>
              <a:off x="467544" y="3291830"/>
              <a:ext cx="7128792" cy="12961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545333" y="3750633"/>
              <a:ext cx="6834979" cy="653833"/>
            </a:xfrm>
            <a:prstGeom prst="rect">
              <a:avLst/>
            </a:prstGeom>
            <a:noFill/>
          </p:spPr>
          <p:txBody>
            <a:bodyPr wrap="square" rtlCol="0">
              <a:spAutoFit/>
            </a:bodyPr>
            <a:lstStyle/>
            <a:p>
              <a:pPr defTabSz="914377">
                <a:lnSpc>
                  <a:spcPct val="150000"/>
                </a:lnSpc>
                <a:buClrTx/>
              </a:pPr>
              <a:r>
                <a:rPr lang="en-GB" sz="867" kern="1200" dirty="0" err="1">
                  <a:solidFill>
                    <a:srgbClr val="FFFFFF"/>
                  </a:solidFill>
                  <a:latin typeface="Open Sans" charset="0"/>
                  <a:ea typeface="Open Sans" charset="0"/>
                  <a:cs typeface="Open Sans" charset="0"/>
                </a:rPr>
                <a:t>StatefulSet</a:t>
              </a:r>
              <a:r>
                <a:rPr lang="en-GB" sz="867" kern="1200" dirty="0">
                  <a:solidFill>
                    <a:srgbClr val="FFFFFF"/>
                  </a:solidFill>
                  <a:latin typeface="Open Sans" charset="0"/>
                  <a:ea typeface="Open Sans" charset="0"/>
                  <a:cs typeface="Open Sans" charset="0"/>
                </a:rPr>
                <a:t> is the workload API object used to manage stateful applications.</a:t>
              </a:r>
            </a:p>
            <a:p>
              <a:pPr defTabSz="914377">
                <a:lnSpc>
                  <a:spcPct val="150000"/>
                </a:lnSpc>
                <a:buClrTx/>
              </a:pPr>
              <a:r>
                <a:rPr lang="en-GB" sz="867" kern="1200" dirty="0">
                  <a:solidFill>
                    <a:srgbClr val="FFFFFF"/>
                  </a:solidFill>
                  <a:latin typeface="Open Sans" charset="0"/>
                  <a:ea typeface="Open Sans" charset="0"/>
                  <a:cs typeface="Open Sans" charset="0"/>
                </a:rPr>
                <a:t>Manages the deployment and scaling of a set of Pods, and provides guarantees about the ordering and uniqueness of these Pods.</a:t>
              </a:r>
            </a:p>
            <a:p>
              <a:pPr defTabSz="914377">
                <a:lnSpc>
                  <a:spcPct val="150000"/>
                </a:lnSpc>
                <a:buClrTx/>
              </a:pPr>
              <a:r>
                <a:rPr lang="en-GB" sz="867" kern="1200" dirty="0">
                  <a:solidFill>
                    <a:srgbClr val="FFFFFF"/>
                  </a:solidFill>
                  <a:latin typeface="Open Sans" charset="0"/>
                  <a:ea typeface="Open Sans" charset="0"/>
                  <a:cs typeface="Open Sans" charset="0"/>
                </a:rPr>
                <a:t>Like a Deployment, a </a:t>
              </a:r>
              <a:r>
                <a:rPr lang="en-GB" sz="867" kern="1200" dirty="0" err="1">
                  <a:solidFill>
                    <a:srgbClr val="FFFFFF"/>
                  </a:solidFill>
                  <a:latin typeface="Open Sans" charset="0"/>
                  <a:ea typeface="Open Sans" charset="0"/>
                  <a:cs typeface="Open Sans" charset="0"/>
                </a:rPr>
                <a:t>StatefulSet</a:t>
              </a:r>
              <a:r>
                <a:rPr lang="en-GB" sz="867" kern="1200" dirty="0">
                  <a:solidFill>
                    <a:srgbClr val="FFFFFF"/>
                  </a:solidFill>
                  <a:latin typeface="Open Sans" charset="0"/>
                  <a:ea typeface="Open Sans" charset="0"/>
                  <a:cs typeface="Open Sans" charset="0"/>
                </a:rPr>
                <a:t> manages Pods that are based on an identical container spec. Unlike a Deployment, a </a:t>
              </a:r>
              <a:r>
                <a:rPr lang="en-GB" sz="867" kern="1200" dirty="0" err="1">
                  <a:solidFill>
                    <a:srgbClr val="FFFFFF"/>
                  </a:solidFill>
                  <a:latin typeface="Open Sans" charset="0"/>
                  <a:ea typeface="Open Sans" charset="0"/>
                  <a:cs typeface="Open Sans" charset="0"/>
                </a:rPr>
                <a:t>StatefulSet</a:t>
              </a:r>
              <a:r>
                <a:rPr lang="en-GB" sz="867" kern="1200" dirty="0">
                  <a:solidFill>
                    <a:srgbClr val="FFFFFF"/>
                  </a:solidFill>
                  <a:latin typeface="Open Sans" charset="0"/>
                  <a:ea typeface="Open Sans" charset="0"/>
                  <a:cs typeface="Open Sans" charset="0"/>
                </a:rPr>
                <a:t> maintains a sticky identity for each of their Pods. These pods are created from the same spec, but are not interchangeable: each has a persistent identifier that it maintains across any rescheduling.</a:t>
              </a:r>
              <a:endParaRPr lang="ru-RU" sz="867" kern="1200" dirty="0">
                <a:solidFill>
                  <a:srgbClr val="FFFFFF"/>
                </a:solidFill>
                <a:latin typeface="Open Sans" charset="0"/>
                <a:ea typeface="Open Sans" charset="0"/>
                <a:cs typeface="Open Sans" charset="0"/>
              </a:endParaRPr>
            </a:p>
          </p:txBody>
        </p:sp>
        <p:sp>
          <p:nvSpPr>
            <p:cNvPr id="7" name="TextBox 6"/>
            <p:cNvSpPr txBox="1"/>
            <p:nvPr/>
          </p:nvSpPr>
          <p:spPr>
            <a:xfrm>
              <a:off x="545333" y="3435846"/>
              <a:ext cx="689131"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Definition</a:t>
              </a:r>
              <a:endParaRPr lang="ru-RU" sz="1733"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86</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7079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platzhalter 21">
            <a:extLst>
              <a:ext uri="{FF2B5EF4-FFF2-40B4-BE49-F238E27FC236}">
                <a16:creationId xmlns:a16="http://schemas.microsoft.com/office/drawing/2014/main" id="{D6CCFEEA-FE26-0B0B-844E-2FC84FF07061}"/>
              </a:ext>
            </a:extLst>
          </p:cNvPr>
          <p:cNvPicPr>
            <a:picLocks noGrp="1" noChangeAspect="1"/>
          </p:cNvPicPr>
          <p:nvPr>
            <p:ph type="pic" sz="quarter" idx="13"/>
          </p:nvPr>
        </p:nvPicPr>
        <p:blipFill>
          <a:blip r:embed="rId2"/>
          <a:srcRect t="5665" b="5665"/>
          <a:stretch>
            <a:fillRect/>
          </a:stretch>
        </p:blipFill>
        <p:spPr>
          <a:xfrm>
            <a:off x="696913" y="741363"/>
            <a:ext cx="5111750" cy="3359150"/>
          </a:xfrm>
        </p:spPr>
      </p:pic>
      <p:pic>
        <p:nvPicPr>
          <p:cNvPr id="24" name="Bildplatzhalter 23">
            <a:extLst>
              <a:ext uri="{FF2B5EF4-FFF2-40B4-BE49-F238E27FC236}">
                <a16:creationId xmlns:a16="http://schemas.microsoft.com/office/drawing/2014/main" id="{9F0C7ED8-E123-1B44-9400-2EA9EB1F0178}"/>
              </a:ext>
            </a:extLst>
          </p:cNvPr>
          <p:cNvPicPr>
            <a:picLocks noGrp="1" noChangeAspect="1"/>
          </p:cNvPicPr>
          <p:nvPr>
            <p:ph type="pic" sz="quarter" idx="14"/>
          </p:nvPr>
        </p:nvPicPr>
        <p:blipFill>
          <a:blip r:embed="rId3"/>
          <a:srcRect l="3432" r="3432"/>
          <a:stretch>
            <a:fillRect/>
          </a:stretch>
        </p:blipFill>
        <p:spPr>
          <a:xfrm>
            <a:off x="6000750" y="2565400"/>
            <a:ext cx="5110163" cy="3359150"/>
          </a:xfrm>
        </p:spPr>
      </p:pic>
      <p:grpSp>
        <p:nvGrpSpPr>
          <p:cNvPr id="20" name="Группа 19"/>
          <p:cNvGrpSpPr/>
          <p:nvPr/>
        </p:nvGrpSpPr>
        <p:grpSpPr>
          <a:xfrm>
            <a:off x="6192011" y="1221813"/>
            <a:ext cx="3936437" cy="1037016"/>
            <a:chOff x="4644008" y="916359"/>
            <a:chExt cx="2952328" cy="777762"/>
          </a:xfrm>
        </p:grpSpPr>
        <p:sp>
          <p:nvSpPr>
            <p:cNvPr id="6" name="TextBox 5"/>
            <p:cNvSpPr txBox="1"/>
            <p:nvPr/>
          </p:nvSpPr>
          <p:spPr>
            <a:xfrm>
              <a:off x="4644008" y="1224136"/>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Gehen Sie auf die Limitationen von </a:t>
              </a:r>
              <a:r>
                <a:rPr lang="de-DE" sz="800" kern="1200" dirty="0" err="1">
                  <a:solidFill>
                    <a:srgbClr val="FFFFFF">
                      <a:lumMod val="50000"/>
                    </a:srgbClr>
                  </a:solidFill>
                  <a:latin typeface="Open Sans" charset="0"/>
                  <a:ea typeface="Open Sans" charset="0"/>
                  <a:cs typeface="Open Sans" charset="0"/>
                </a:rPr>
                <a:t>StatefulSets</a:t>
              </a:r>
              <a:r>
                <a:rPr lang="de-DE" sz="800" kern="1200" dirty="0">
                  <a:solidFill>
                    <a:srgbClr val="FFFFFF">
                      <a:lumMod val="50000"/>
                    </a:srgbClr>
                  </a:solidFill>
                  <a:latin typeface="Open Sans" charset="0"/>
                  <a:ea typeface="Open Sans" charset="0"/>
                  <a:cs typeface="Open Sans" charset="0"/>
                </a:rPr>
                <a:t> ein und wie genau Sie am effektivsten eingesetzt werden können. Ins besondere gehen Sie auf die Voraussetzungen für </a:t>
              </a:r>
              <a:r>
                <a:rPr lang="de-DE" sz="800" kern="1200" dirty="0" err="1">
                  <a:solidFill>
                    <a:srgbClr val="FFFFFF">
                      <a:lumMod val="50000"/>
                    </a:srgbClr>
                  </a:solidFill>
                  <a:latin typeface="Open Sans" charset="0"/>
                  <a:ea typeface="Open Sans" charset="0"/>
                  <a:cs typeface="Open Sans" charset="0"/>
                </a:rPr>
                <a:t>StatefulSets</a:t>
              </a:r>
              <a:r>
                <a:rPr lang="de-DE" sz="800" kern="1200" dirty="0">
                  <a:solidFill>
                    <a:srgbClr val="FFFFFF">
                      <a:lumMod val="50000"/>
                    </a:srgbClr>
                  </a:solidFill>
                  <a:latin typeface="Open Sans" charset="0"/>
                  <a:ea typeface="Open Sans" charset="0"/>
                  <a:cs typeface="Open Sans" charset="0"/>
                </a:rPr>
                <a:t> ein.</a:t>
              </a:r>
            </a:p>
          </p:txBody>
        </p:sp>
        <p:sp>
          <p:nvSpPr>
            <p:cNvPr id="7" name="TextBox 6"/>
            <p:cNvSpPr txBox="1"/>
            <p:nvPr/>
          </p:nvSpPr>
          <p:spPr>
            <a:xfrm>
              <a:off x="4644008" y="916359"/>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2</a:t>
              </a:r>
              <a:endParaRPr lang="ru-RU" sz="1867" kern="1200" dirty="0">
                <a:solidFill>
                  <a:srgbClr val="383838"/>
                </a:solidFill>
                <a:latin typeface="Bebas Neue" charset="0"/>
                <a:ea typeface="Bebas Neue" charset="0"/>
                <a:cs typeface="Bebas Neue" charset="0"/>
              </a:endParaRPr>
            </a:p>
          </p:txBody>
        </p:sp>
      </p:grpSp>
      <p:grpSp>
        <p:nvGrpSpPr>
          <p:cNvPr id="19" name="Группа 18"/>
          <p:cNvGrpSpPr/>
          <p:nvPr/>
        </p:nvGrpSpPr>
        <p:grpSpPr>
          <a:xfrm>
            <a:off x="815414" y="4581129"/>
            <a:ext cx="3936437" cy="1037016"/>
            <a:chOff x="611560" y="3435846"/>
            <a:chExt cx="2952328" cy="777762"/>
          </a:xfrm>
        </p:grpSpPr>
        <p:sp>
          <p:nvSpPr>
            <p:cNvPr id="8" name="TextBox 7"/>
            <p:cNvSpPr txBox="1"/>
            <p:nvPr/>
          </p:nvSpPr>
          <p:spPr>
            <a:xfrm>
              <a:off x="611560" y="3743623"/>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Finden Sie heraus welche Verwendungsmöglichkeiten </a:t>
              </a:r>
              <a:r>
                <a:rPr lang="de-DE" sz="800" kern="1200" dirty="0" err="1">
                  <a:solidFill>
                    <a:srgbClr val="FFFFFF">
                      <a:lumMod val="50000"/>
                    </a:srgbClr>
                  </a:solidFill>
                  <a:latin typeface="Open Sans" charset="0"/>
                  <a:ea typeface="Open Sans" charset="0"/>
                  <a:cs typeface="Open Sans" charset="0"/>
                </a:rPr>
                <a:t>StatefulSets</a:t>
              </a:r>
              <a:r>
                <a:rPr lang="de-DE" sz="800" kern="1200" dirty="0">
                  <a:solidFill>
                    <a:srgbClr val="FFFFFF">
                      <a:lumMod val="50000"/>
                    </a:srgbClr>
                  </a:solidFill>
                  <a:latin typeface="Open Sans" charset="0"/>
                  <a:ea typeface="Open Sans" charset="0"/>
                  <a:cs typeface="Open Sans" charset="0"/>
                </a:rPr>
                <a:t> haben und wie genau Sie verwendet werden können. Finden Sie ein Beispiel und stellen Sie dieses in der Gruppe vor.</a:t>
              </a:r>
            </a:p>
          </p:txBody>
        </p:sp>
        <p:sp>
          <p:nvSpPr>
            <p:cNvPr id="9" name="TextBox 8"/>
            <p:cNvSpPr txBox="1"/>
            <p:nvPr/>
          </p:nvSpPr>
          <p:spPr>
            <a:xfrm>
              <a:off x="611560" y="3435846"/>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1</a:t>
              </a:r>
              <a:endParaRPr lang="ru-RU" sz="1867" kern="1200" dirty="0">
                <a:solidFill>
                  <a:srgbClr val="383838"/>
                </a:solidFill>
                <a:latin typeface="Bebas Neue" charset="0"/>
                <a:ea typeface="Bebas Neue" charset="0"/>
                <a:cs typeface="Bebas Neue" charset="0"/>
              </a:endParaRP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87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4410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584313"/>
            <a:ext cx="3935693" cy="1384995"/>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Design Konzept, Best Practices </a:t>
            </a:r>
          </a:p>
          <a:p>
            <a:pPr lvl="0" defTabSz="914377">
              <a:buClrTx/>
            </a:pPr>
            <a:r>
              <a:rPr lang="de-DE" sz="2800" kern="1200" dirty="0">
                <a:latin typeface="Bebas Neue" charset="0"/>
                <a:ea typeface="Bebas Neue" charset="0"/>
                <a:cs typeface="Bebas Neue" charset="0"/>
              </a:rPr>
              <a:t>für Microservice </a:t>
            </a:r>
          </a:p>
          <a:p>
            <a:pPr lvl="0" defTabSz="914377">
              <a:buClrTx/>
            </a:pPr>
            <a:r>
              <a:rPr lang="de-DE" sz="2800" kern="1200" dirty="0">
                <a:latin typeface="Bebas Neue" charset="0"/>
                <a:ea typeface="Bebas Neue" charset="0"/>
                <a:cs typeface="Bebas Neue" charset="0"/>
              </a:rPr>
              <a:t>basierte Anwendungen</a:t>
            </a: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err="1">
                <a:solidFill>
                  <a:srgbClr val="FFFFFF">
                    <a:lumMod val="50000"/>
                  </a:srgbClr>
                </a:solidFill>
                <a:latin typeface="Open Sans" charset="0"/>
                <a:ea typeface="Open Sans" charset="0"/>
                <a:cs typeface="Open Sans" charset="0"/>
              </a:rPr>
              <a:t>DaemonSets</a:t>
            </a:r>
            <a:endParaRPr lang="de-DE" sz="1333" kern="1200" dirty="0">
              <a:solidFill>
                <a:srgbClr val="FFFFFF">
                  <a:lumMod val="50000"/>
                </a:srgbClr>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AD4591D5-69FD-3C9B-9878-E40941733605}"/>
              </a:ext>
            </a:extLst>
          </p:cNvPr>
          <p:cNvPicPr>
            <a:picLocks noGrp="1" noChangeAspect="1"/>
          </p:cNvPicPr>
          <p:nvPr>
            <p:ph type="pic" sz="quarter" idx="10"/>
          </p:nvPr>
        </p:nvPicPr>
        <p:blipFill rotWithShape="1">
          <a:blip r:embed="rId3"/>
          <a:srcRect l="3896" t="-3269" r="9874" b="-3269"/>
          <a:stretch/>
        </p:blipFill>
        <p:spPr>
          <a:xfrm>
            <a:off x="4702175" y="0"/>
            <a:ext cx="7489825" cy="6858000"/>
          </a:xfrm>
          <a:solidFill>
            <a:schemeClr val="bg1"/>
          </a:solidFill>
        </p:spPr>
      </p:pic>
    </p:spTree>
    <p:extLst>
      <p:ext uri="{BB962C8B-B14F-4D97-AF65-F5344CB8AC3E}">
        <p14:creationId xmlns:p14="http://schemas.microsoft.com/office/powerpoint/2010/main" val="58035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0"/>
          </p:nvPr>
        </p:nvSpPr>
        <p:spPr/>
      </p:sp>
      <p:grpSp>
        <p:nvGrpSpPr>
          <p:cNvPr id="2" name="Группа 1"/>
          <p:cNvGrpSpPr/>
          <p:nvPr/>
        </p:nvGrpSpPr>
        <p:grpSpPr>
          <a:xfrm>
            <a:off x="815414" y="2105724"/>
            <a:ext cx="5200188" cy="1091310"/>
            <a:chOff x="611560" y="1579292"/>
            <a:chExt cx="3900141" cy="818482"/>
          </a:xfrm>
        </p:grpSpPr>
        <p:sp>
          <p:nvSpPr>
            <p:cNvPr id="6" name="TextBox 5"/>
            <p:cNvSpPr txBox="1"/>
            <p:nvPr/>
          </p:nvSpPr>
          <p:spPr>
            <a:xfrm>
              <a:off x="1055317" y="1894079"/>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Unterlagen, Präsentationen, Handouts und Code Beispiele werden wären des Seminars ausgeteilt wenn Sie benötigt werden. Am Ende des Seminars werden alle Unterlagen gesammelt ausgegeben.</a:t>
              </a:r>
            </a:p>
          </p:txBody>
        </p:sp>
        <p:sp>
          <p:nvSpPr>
            <p:cNvPr id="7" name="TextBox 6"/>
            <p:cNvSpPr txBox="1"/>
            <p:nvPr/>
          </p:nvSpPr>
          <p:spPr>
            <a:xfrm>
              <a:off x="1055317" y="1579292"/>
              <a:ext cx="78531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Unterlagen</a:t>
              </a:r>
            </a:p>
          </p:txBody>
        </p:sp>
        <p:grpSp>
          <p:nvGrpSpPr>
            <p:cNvPr id="8" name="Группа 7"/>
            <p:cNvGrpSpPr/>
            <p:nvPr/>
          </p:nvGrpSpPr>
          <p:grpSpPr>
            <a:xfrm>
              <a:off x="611560" y="1582580"/>
              <a:ext cx="268931" cy="289100"/>
              <a:chOff x="3173295" y="3583792"/>
              <a:chExt cx="382962" cy="411684"/>
            </a:xfrm>
            <a:solidFill>
              <a:schemeClr val="bg1"/>
            </a:solidFill>
          </p:grpSpPr>
          <p:sp>
            <p:nvSpPr>
              <p:cNvPr id="9"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1"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2"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3"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 name="Группа 2"/>
          <p:cNvGrpSpPr/>
          <p:nvPr/>
        </p:nvGrpSpPr>
        <p:grpSpPr>
          <a:xfrm>
            <a:off x="853201" y="3545886"/>
            <a:ext cx="5162400" cy="975403"/>
            <a:chOff x="639901" y="2659412"/>
            <a:chExt cx="3871800" cy="731552"/>
          </a:xfrm>
        </p:grpSpPr>
        <p:sp>
          <p:nvSpPr>
            <p:cNvPr id="14" name="TextBox 13"/>
            <p:cNvSpPr txBox="1"/>
            <p:nvPr/>
          </p:nvSpPr>
          <p:spPr>
            <a:xfrm>
              <a:off x="1055317" y="3037406"/>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Nach dem jedem Seminar Tag und am Ende des Seminares können Ideen sowie Tipps an mich gegeben werden inwiefern das Seminar verbessert werden kann. </a:t>
              </a:r>
            </a:p>
          </p:txBody>
        </p:sp>
        <p:sp>
          <p:nvSpPr>
            <p:cNvPr id="15" name="TextBox 14"/>
            <p:cNvSpPr txBox="1"/>
            <p:nvPr/>
          </p:nvSpPr>
          <p:spPr>
            <a:xfrm>
              <a:off x="1055317" y="2722619"/>
              <a:ext cx="83700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Ideen &amp; Tipps</a:t>
              </a:r>
            </a:p>
          </p:txBody>
        </p:sp>
        <p:grpSp>
          <p:nvGrpSpPr>
            <p:cNvPr id="16" name="Группа 15"/>
            <p:cNvGrpSpPr/>
            <p:nvPr/>
          </p:nvGrpSpPr>
          <p:grpSpPr>
            <a:xfrm>
              <a:off x="639901" y="2659412"/>
              <a:ext cx="212249" cy="323608"/>
              <a:chOff x="5715203" y="1081378"/>
              <a:chExt cx="266876" cy="406896"/>
            </a:xfrm>
            <a:solidFill>
              <a:schemeClr val="bg1"/>
            </a:solidFill>
          </p:grpSpPr>
          <p:sp>
            <p:nvSpPr>
              <p:cNvPr id="17" name="Freeform 46"/>
              <p:cNvSpPr>
                <a:spLocks noChangeArrowheads="1"/>
              </p:cNvSpPr>
              <p:nvPr/>
            </p:nvSpPr>
            <p:spPr bwMode="auto">
              <a:xfrm>
                <a:off x="5715203" y="1081378"/>
                <a:ext cx="266876" cy="309959"/>
              </a:xfrm>
              <a:custGeom>
                <a:avLst/>
                <a:gdLst>
                  <a:gd name="T0" fmla="*/ 482 w 983"/>
                  <a:gd name="T1" fmla="*/ 1142 h 1143"/>
                  <a:gd name="T2" fmla="*/ 482 w 983"/>
                  <a:gd name="T3" fmla="*/ 1142 h 1143"/>
                  <a:gd name="T4" fmla="*/ 0 w 983"/>
                  <a:gd name="T5" fmla="*/ 428 h 1143"/>
                  <a:gd name="T6" fmla="*/ 482 w 983"/>
                  <a:gd name="T7" fmla="*/ 0 h 1143"/>
                  <a:gd name="T8" fmla="*/ 982 w 983"/>
                  <a:gd name="T9" fmla="*/ 428 h 1143"/>
                  <a:gd name="T10" fmla="*/ 482 w 983"/>
                  <a:gd name="T11" fmla="*/ 1142 h 1143"/>
                  <a:gd name="T12" fmla="*/ 482 w 983"/>
                  <a:gd name="T13" fmla="*/ 71 h 1143"/>
                  <a:gd name="T14" fmla="*/ 482 w 983"/>
                  <a:gd name="T15" fmla="*/ 71 h 1143"/>
                  <a:gd name="T16" fmla="*/ 72 w 983"/>
                  <a:gd name="T17" fmla="*/ 428 h 1143"/>
                  <a:gd name="T18" fmla="*/ 482 w 983"/>
                  <a:gd name="T19" fmla="*/ 1070 h 1143"/>
                  <a:gd name="T20" fmla="*/ 910 w 983"/>
                  <a:gd name="T21" fmla="*/ 428 h 1143"/>
                  <a:gd name="T22" fmla="*/ 482 w 983"/>
                  <a:gd name="T23" fmla="*/ 7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3" h="1143">
                    <a:moveTo>
                      <a:pt x="482" y="1142"/>
                    </a:moveTo>
                    <a:lnTo>
                      <a:pt x="482" y="1142"/>
                    </a:lnTo>
                    <a:cubicBezTo>
                      <a:pt x="214" y="1142"/>
                      <a:pt x="0" y="714"/>
                      <a:pt x="0" y="428"/>
                    </a:cubicBezTo>
                    <a:cubicBezTo>
                      <a:pt x="0" y="178"/>
                      <a:pt x="197" y="0"/>
                      <a:pt x="482" y="0"/>
                    </a:cubicBezTo>
                    <a:cubicBezTo>
                      <a:pt x="785" y="0"/>
                      <a:pt x="982" y="178"/>
                      <a:pt x="982" y="428"/>
                    </a:cubicBezTo>
                    <a:cubicBezTo>
                      <a:pt x="982" y="714"/>
                      <a:pt x="750" y="1142"/>
                      <a:pt x="482" y="1142"/>
                    </a:cubicBezTo>
                    <a:close/>
                    <a:moveTo>
                      <a:pt x="482" y="71"/>
                    </a:moveTo>
                    <a:lnTo>
                      <a:pt x="482" y="71"/>
                    </a:lnTo>
                    <a:cubicBezTo>
                      <a:pt x="286" y="71"/>
                      <a:pt x="72" y="196"/>
                      <a:pt x="72" y="428"/>
                    </a:cubicBezTo>
                    <a:cubicBezTo>
                      <a:pt x="72" y="678"/>
                      <a:pt x="268" y="1070"/>
                      <a:pt x="482" y="1070"/>
                    </a:cubicBezTo>
                    <a:cubicBezTo>
                      <a:pt x="714" y="1070"/>
                      <a:pt x="910" y="678"/>
                      <a:pt x="910" y="428"/>
                    </a:cubicBezTo>
                    <a:cubicBezTo>
                      <a:pt x="910" y="196"/>
                      <a:pt x="696" y="71"/>
                      <a:pt x="482" y="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8" name="Freeform 47"/>
              <p:cNvSpPr>
                <a:spLocks noChangeArrowheads="1"/>
              </p:cNvSpPr>
              <p:nvPr/>
            </p:nvSpPr>
            <p:spPr bwMode="auto">
              <a:xfrm>
                <a:off x="5772647" y="1400911"/>
                <a:ext cx="146004" cy="87363"/>
              </a:xfrm>
              <a:custGeom>
                <a:avLst/>
                <a:gdLst>
                  <a:gd name="T0" fmla="*/ 339 w 537"/>
                  <a:gd name="T1" fmla="*/ 321 h 322"/>
                  <a:gd name="T2" fmla="*/ 339 w 537"/>
                  <a:gd name="T3" fmla="*/ 321 h 322"/>
                  <a:gd name="T4" fmla="*/ 197 w 537"/>
                  <a:gd name="T5" fmla="*/ 321 h 322"/>
                  <a:gd name="T6" fmla="*/ 54 w 537"/>
                  <a:gd name="T7" fmla="*/ 179 h 322"/>
                  <a:gd name="T8" fmla="*/ 0 w 537"/>
                  <a:gd name="T9" fmla="*/ 54 h 322"/>
                  <a:gd name="T10" fmla="*/ 0 w 537"/>
                  <a:gd name="T11" fmla="*/ 18 h 322"/>
                  <a:gd name="T12" fmla="*/ 36 w 537"/>
                  <a:gd name="T13" fmla="*/ 0 h 322"/>
                  <a:gd name="T14" fmla="*/ 500 w 537"/>
                  <a:gd name="T15" fmla="*/ 0 h 322"/>
                  <a:gd name="T16" fmla="*/ 536 w 537"/>
                  <a:gd name="T17" fmla="*/ 18 h 322"/>
                  <a:gd name="T18" fmla="*/ 536 w 537"/>
                  <a:gd name="T19" fmla="*/ 54 h 322"/>
                  <a:gd name="T20" fmla="*/ 482 w 537"/>
                  <a:gd name="T21" fmla="*/ 179 h 322"/>
                  <a:gd name="T22" fmla="*/ 339 w 537"/>
                  <a:gd name="T23" fmla="*/ 321 h 322"/>
                  <a:gd name="T24" fmla="*/ 90 w 537"/>
                  <a:gd name="T25" fmla="*/ 71 h 322"/>
                  <a:gd name="T26" fmla="*/ 90 w 537"/>
                  <a:gd name="T27" fmla="*/ 71 h 322"/>
                  <a:gd name="T28" fmla="*/ 125 w 537"/>
                  <a:gd name="T29" fmla="*/ 161 h 322"/>
                  <a:gd name="T30" fmla="*/ 125 w 537"/>
                  <a:gd name="T31" fmla="*/ 179 h 322"/>
                  <a:gd name="T32" fmla="*/ 197 w 537"/>
                  <a:gd name="T33" fmla="*/ 250 h 322"/>
                  <a:gd name="T34" fmla="*/ 339 w 537"/>
                  <a:gd name="T35" fmla="*/ 250 h 322"/>
                  <a:gd name="T36" fmla="*/ 411 w 537"/>
                  <a:gd name="T37" fmla="*/ 179 h 322"/>
                  <a:gd name="T38" fmla="*/ 411 w 537"/>
                  <a:gd name="T39" fmla="*/ 161 h 322"/>
                  <a:gd name="T40" fmla="*/ 447 w 537"/>
                  <a:gd name="T41" fmla="*/ 71 h 322"/>
                  <a:gd name="T42" fmla="*/ 90 w 537"/>
                  <a:gd name="T43" fmla="*/ 7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322">
                    <a:moveTo>
                      <a:pt x="339" y="321"/>
                    </a:moveTo>
                    <a:lnTo>
                      <a:pt x="339" y="321"/>
                    </a:lnTo>
                    <a:cubicBezTo>
                      <a:pt x="197" y="321"/>
                      <a:pt x="197" y="321"/>
                      <a:pt x="197" y="321"/>
                    </a:cubicBezTo>
                    <a:cubicBezTo>
                      <a:pt x="125" y="321"/>
                      <a:pt x="54" y="250"/>
                      <a:pt x="54" y="179"/>
                    </a:cubicBezTo>
                    <a:cubicBezTo>
                      <a:pt x="0" y="54"/>
                      <a:pt x="0" y="54"/>
                      <a:pt x="0" y="54"/>
                    </a:cubicBezTo>
                    <a:cubicBezTo>
                      <a:pt x="0" y="36"/>
                      <a:pt x="0" y="36"/>
                      <a:pt x="0" y="18"/>
                    </a:cubicBezTo>
                    <a:cubicBezTo>
                      <a:pt x="19" y="18"/>
                      <a:pt x="19" y="0"/>
                      <a:pt x="36" y="0"/>
                    </a:cubicBezTo>
                    <a:cubicBezTo>
                      <a:pt x="500" y="0"/>
                      <a:pt x="500" y="0"/>
                      <a:pt x="500" y="0"/>
                    </a:cubicBezTo>
                    <a:cubicBezTo>
                      <a:pt x="518" y="0"/>
                      <a:pt x="536" y="18"/>
                      <a:pt x="536" y="18"/>
                    </a:cubicBezTo>
                    <a:cubicBezTo>
                      <a:pt x="536" y="36"/>
                      <a:pt x="536" y="36"/>
                      <a:pt x="536" y="54"/>
                    </a:cubicBezTo>
                    <a:cubicBezTo>
                      <a:pt x="482" y="179"/>
                      <a:pt x="482" y="179"/>
                      <a:pt x="482" y="179"/>
                    </a:cubicBezTo>
                    <a:cubicBezTo>
                      <a:pt x="482" y="250"/>
                      <a:pt x="411" y="321"/>
                      <a:pt x="339" y="321"/>
                    </a:cubicBezTo>
                    <a:close/>
                    <a:moveTo>
                      <a:pt x="90" y="71"/>
                    </a:moveTo>
                    <a:lnTo>
                      <a:pt x="90" y="71"/>
                    </a:lnTo>
                    <a:cubicBezTo>
                      <a:pt x="125" y="161"/>
                      <a:pt x="125" y="161"/>
                      <a:pt x="125" y="161"/>
                    </a:cubicBezTo>
                    <a:lnTo>
                      <a:pt x="125" y="179"/>
                    </a:lnTo>
                    <a:cubicBezTo>
                      <a:pt x="125" y="214"/>
                      <a:pt x="161" y="250"/>
                      <a:pt x="197" y="250"/>
                    </a:cubicBezTo>
                    <a:cubicBezTo>
                      <a:pt x="339" y="250"/>
                      <a:pt x="339" y="250"/>
                      <a:pt x="339" y="250"/>
                    </a:cubicBezTo>
                    <a:cubicBezTo>
                      <a:pt x="375" y="250"/>
                      <a:pt x="411" y="214"/>
                      <a:pt x="411" y="179"/>
                    </a:cubicBezTo>
                    <a:lnTo>
                      <a:pt x="411" y="161"/>
                    </a:lnTo>
                    <a:cubicBezTo>
                      <a:pt x="447" y="71"/>
                      <a:pt x="447" y="71"/>
                      <a:pt x="447" y="71"/>
                    </a:cubicBezTo>
                    <a:lnTo>
                      <a:pt x="9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9" name="Freeform 48"/>
              <p:cNvSpPr>
                <a:spLocks noChangeArrowheads="1"/>
              </p:cNvSpPr>
              <p:nvPr/>
            </p:nvSpPr>
            <p:spPr bwMode="auto">
              <a:xfrm>
                <a:off x="5788204" y="1439207"/>
                <a:ext cx="111299" cy="19148"/>
              </a:xfrm>
              <a:custGeom>
                <a:avLst/>
                <a:gdLst>
                  <a:gd name="T0" fmla="*/ 375 w 411"/>
                  <a:gd name="T1" fmla="*/ 71 h 72"/>
                  <a:gd name="T2" fmla="*/ 375 w 411"/>
                  <a:gd name="T3" fmla="*/ 71 h 72"/>
                  <a:gd name="T4" fmla="*/ 36 w 411"/>
                  <a:gd name="T5" fmla="*/ 71 h 72"/>
                  <a:gd name="T6" fmla="*/ 0 w 411"/>
                  <a:gd name="T7" fmla="*/ 36 h 72"/>
                  <a:gd name="T8" fmla="*/ 36 w 411"/>
                  <a:gd name="T9" fmla="*/ 0 h 72"/>
                  <a:gd name="T10" fmla="*/ 375 w 411"/>
                  <a:gd name="T11" fmla="*/ 0 h 72"/>
                  <a:gd name="T12" fmla="*/ 410 w 411"/>
                  <a:gd name="T13" fmla="*/ 36 h 72"/>
                  <a:gd name="T14" fmla="*/ 375 w 411"/>
                  <a:gd name="T15" fmla="*/ 7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1" h="72">
                    <a:moveTo>
                      <a:pt x="375" y="71"/>
                    </a:moveTo>
                    <a:lnTo>
                      <a:pt x="375" y="71"/>
                    </a:lnTo>
                    <a:cubicBezTo>
                      <a:pt x="36" y="71"/>
                      <a:pt x="36" y="71"/>
                      <a:pt x="36" y="71"/>
                    </a:cubicBezTo>
                    <a:cubicBezTo>
                      <a:pt x="18" y="71"/>
                      <a:pt x="0" y="53"/>
                      <a:pt x="0" y="36"/>
                    </a:cubicBezTo>
                    <a:cubicBezTo>
                      <a:pt x="0" y="18"/>
                      <a:pt x="18" y="0"/>
                      <a:pt x="36" y="0"/>
                    </a:cubicBezTo>
                    <a:cubicBezTo>
                      <a:pt x="375" y="0"/>
                      <a:pt x="375" y="0"/>
                      <a:pt x="375" y="0"/>
                    </a:cubicBezTo>
                    <a:cubicBezTo>
                      <a:pt x="393" y="0"/>
                      <a:pt x="410" y="18"/>
                      <a:pt x="410" y="36"/>
                    </a:cubicBezTo>
                    <a:cubicBezTo>
                      <a:pt x="410" y="53"/>
                      <a:pt x="393" y="71"/>
                      <a:pt x="375" y="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0" name="Freeform 49"/>
              <p:cNvSpPr>
                <a:spLocks noChangeArrowheads="1"/>
              </p:cNvSpPr>
              <p:nvPr/>
            </p:nvSpPr>
            <p:spPr bwMode="auto">
              <a:xfrm>
                <a:off x="5836075" y="1226185"/>
                <a:ext cx="92151" cy="155578"/>
              </a:xfrm>
              <a:custGeom>
                <a:avLst/>
                <a:gdLst>
                  <a:gd name="T0" fmla="*/ 35 w 339"/>
                  <a:gd name="T1" fmla="*/ 571 h 572"/>
                  <a:gd name="T2" fmla="*/ 35 w 339"/>
                  <a:gd name="T3" fmla="*/ 571 h 572"/>
                  <a:gd name="T4" fmla="*/ 0 w 339"/>
                  <a:gd name="T5" fmla="*/ 553 h 572"/>
                  <a:gd name="T6" fmla="*/ 17 w 339"/>
                  <a:gd name="T7" fmla="*/ 518 h 572"/>
                  <a:gd name="T8" fmla="*/ 267 w 339"/>
                  <a:gd name="T9" fmla="*/ 36 h 572"/>
                  <a:gd name="T10" fmla="*/ 303 w 339"/>
                  <a:gd name="T11" fmla="*/ 0 h 572"/>
                  <a:gd name="T12" fmla="*/ 338 w 339"/>
                  <a:gd name="T13" fmla="*/ 36 h 572"/>
                  <a:gd name="T14" fmla="*/ 53 w 339"/>
                  <a:gd name="T15" fmla="*/ 571 h 572"/>
                  <a:gd name="T16" fmla="*/ 35 w 339"/>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572">
                    <a:moveTo>
                      <a:pt x="35" y="571"/>
                    </a:moveTo>
                    <a:lnTo>
                      <a:pt x="35" y="571"/>
                    </a:lnTo>
                    <a:cubicBezTo>
                      <a:pt x="17" y="571"/>
                      <a:pt x="17" y="571"/>
                      <a:pt x="0" y="553"/>
                    </a:cubicBezTo>
                    <a:cubicBezTo>
                      <a:pt x="0" y="535"/>
                      <a:pt x="0" y="518"/>
                      <a:pt x="17" y="518"/>
                    </a:cubicBezTo>
                    <a:cubicBezTo>
                      <a:pt x="160" y="446"/>
                      <a:pt x="267" y="196"/>
                      <a:pt x="267" y="36"/>
                    </a:cubicBezTo>
                    <a:cubicBezTo>
                      <a:pt x="267" y="18"/>
                      <a:pt x="285" y="0"/>
                      <a:pt x="303" y="0"/>
                    </a:cubicBezTo>
                    <a:cubicBezTo>
                      <a:pt x="321" y="0"/>
                      <a:pt x="338" y="18"/>
                      <a:pt x="338" y="36"/>
                    </a:cubicBezTo>
                    <a:cubicBezTo>
                      <a:pt x="338" y="232"/>
                      <a:pt x="214" y="499"/>
                      <a:pt x="53" y="571"/>
                    </a:cubicBezTo>
                    <a:lnTo>
                      <a:pt x="35" y="5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1" name="Freeform 50"/>
              <p:cNvSpPr>
                <a:spLocks noChangeArrowheads="1"/>
              </p:cNvSpPr>
              <p:nvPr/>
            </p:nvSpPr>
            <p:spPr bwMode="auto">
              <a:xfrm>
                <a:off x="5767860" y="1226185"/>
                <a:ext cx="92150" cy="155578"/>
              </a:xfrm>
              <a:custGeom>
                <a:avLst/>
                <a:gdLst>
                  <a:gd name="T0" fmla="*/ 303 w 340"/>
                  <a:gd name="T1" fmla="*/ 571 h 572"/>
                  <a:gd name="T2" fmla="*/ 303 w 340"/>
                  <a:gd name="T3" fmla="*/ 571 h 572"/>
                  <a:gd name="T4" fmla="*/ 285 w 340"/>
                  <a:gd name="T5" fmla="*/ 571 h 572"/>
                  <a:gd name="T6" fmla="*/ 0 w 340"/>
                  <a:gd name="T7" fmla="*/ 36 h 572"/>
                  <a:gd name="T8" fmla="*/ 36 w 340"/>
                  <a:gd name="T9" fmla="*/ 0 h 572"/>
                  <a:gd name="T10" fmla="*/ 71 w 340"/>
                  <a:gd name="T11" fmla="*/ 36 h 572"/>
                  <a:gd name="T12" fmla="*/ 321 w 340"/>
                  <a:gd name="T13" fmla="*/ 518 h 572"/>
                  <a:gd name="T14" fmla="*/ 339 w 340"/>
                  <a:gd name="T15" fmla="*/ 553 h 572"/>
                  <a:gd name="T16" fmla="*/ 303 w 340"/>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72">
                    <a:moveTo>
                      <a:pt x="303" y="571"/>
                    </a:moveTo>
                    <a:lnTo>
                      <a:pt x="303" y="571"/>
                    </a:lnTo>
                    <a:cubicBezTo>
                      <a:pt x="303" y="571"/>
                      <a:pt x="303" y="571"/>
                      <a:pt x="285" y="571"/>
                    </a:cubicBezTo>
                    <a:cubicBezTo>
                      <a:pt x="125" y="499"/>
                      <a:pt x="0" y="232"/>
                      <a:pt x="0" y="36"/>
                    </a:cubicBezTo>
                    <a:cubicBezTo>
                      <a:pt x="0" y="18"/>
                      <a:pt x="17" y="0"/>
                      <a:pt x="36" y="0"/>
                    </a:cubicBezTo>
                    <a:cubicBezTo>
                      <a:pt x="53" y="0"/>
                      <a:pt x="71" y="18"/>
                      <a:pt x="71" y="36"/>
                    </a:cubicBezTo>
                    <a:cubicBezTo>
                      <a:pt x="71" y="196"/>
                      <a:pt x="178" y="446"/>
                      <a:pt x="321" y="518"/>
                    </a:cubicBezTo>
                    <a:cubicBezTo>
                      <a:pt x="339" y="518"/>
                      <a:pt x="339" y="535"/>
                      <a:pt x="339" y="553"/>
                    </a:cubicBezTo>
                    <a:cubicBezTo>
                      <a:pt x="339" y="571"/>
                      <a:pt x="321" y="571"/>
                      <a:pt x="303" y="5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4" name="Группа 3"/>
          <p:cNvGrpSpPr/>
          <p:nvPr/>
        </p:nvGrpSpPr>
        <p:grpSpPr>
          <a:xfrm>
            <a:off x="6436707" y="2063456"/>
            <a:ext cx="5229045" cy="1001129"/>
            <a:chOff x="4827530" y="1496791"/>
            <a:chExt cx="3921784" cy="750846"/>
          </a:xfrm>
        </p:grpSpPr>
        <p:sp>
          <p:nvSpPr>
            <p:cNvPr id="22" name="TextBox 21"/>
            <p:cNvSpPr txBox="1"/>
            <p:nvPr/>
          </p:nvSpPr>
          <p:spPr>
            <a:xfrm>
              <a:off x="5292930" y="1894079"/>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Innerhalb des Seminares wird an einigen Stellen ein Formular freigegeben wo das letzte Kapitel bewertet werden kann. Bitte füllen Sie das Formular aus.</a:t>
              </a:r>
            </a:p>
          </p:txBody>
        </p:sp>
        <p:sp>
          <p:nvSpPr>
            <p:cNvPr id="23" name="TextBox 22"/>
            <p:cNvSpPr txBox="1"/>
            <p:nvPr/>
          </p:nvSpPr>
          <p:spPr>
            <a:xfrm>
              <a:off x="5292930" y="1579292"/>
              <a:ext cx="88389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Rückmeldung</a:t>
              </a:r>
            </a:p>
          </p:txBody>
        </p:sp>
        <p:grpSp>
          <p:nvGrpSpPr>
            <p:cNvPr id="38" name="Группа 37"/>
            <p:cNvGrpSpPr/>
            <p:nvPr/>
          </p:nvGrpSpPr>
          <p:grpSpPr>
            <a:xfrm>
              <a:off x="4827530" y="1496791"/>
              <a:ext cx="330301" cy="287556"/>
              <a:chOff x="685241" y="3612514"/>
              <a:chExt cx="406897" cy="354240"/>
            </a:xfrm>
            <a:solidFill>
              <a:schemeClr val="bg1"/>
            </a:solidFill>
          </p:grpSpPr>
          <p:sp>
            <p:nvSpPr>
              <p:cNvPr id="39"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1"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2"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3"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4"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4" name="Группа 23"/>
          <p:cNvGrpSpPr/>
          <p:nvPr/>
        </p:nvGrpSpPr>
        <p:grpSpPr>
          <a:xfrm>
            <a:off x="6500256" y="3613836"/>
            <a:ext cx="5165497" cy="1107636"/>
            <a:chOff x="4875191" y="2710375"/>
            <a:chExt cx="3874123" cy="830726"/>
          </a:xfrm>
        </p:grpSpPr>
        <p:sp>
          <p:nvSpPr>
            <p:cNvPr id="30" name="TextBox 29"/>
            <p:cNvSpPr txBox="1"/>
            <p:nvPr/>
          </p:nvSpPr>
          <p:spPr>
            <a:xfrm>
              <a:off x="5292930" y="3037406"/>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Teilnehmer am Seminar werden dazu angehalten aktiv am Seminar teilzunehmen. Umso größer die Teilnahme umso schneller kann das Seminar absolviert werden.</a:t>
              </a:r>
            </a:p>
          </p:txBody>
        </p:sp>
        <p:sp>
          <p:nvSpPr>
            <p:cNvPr id="31" name="TextBox 30"/>
            <p:cNvSpPr txBox="1"/>
            <p:nvPr/>
          </p:nvSpPr>
          <p:spPr>
            <a:xfrm>
              <a:off x="5292930" y="2722619"/>
              <a:ext cx="70716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Teilnahme</a:t>
              </a:r>
            </a:p>
          </p:txBody>
        </p:sp>
        <p:grpSp>
          <p:nvGrpSpPr>
            <p:cNvPr id="61" name="Группа 60"/>
            <p:cNvGrpSpPr/>
            <p:nvPr/>
          </p:nvGrpSpPr>
          <p:grpSpPr>
            <a:xfrm>
              <a:off x="4875191" y="2710375"/>
              <a:ext cx="301318" cy="301317"/>
              <a:chOff x="8115893" y="2750851"/>
              <a:chExt cx="408094" cy="408093"/>
            </a:xfrm>
            <a:solidFill>
              <a:schemeClr val="bg1"/>
            </a:solidFill>
          </p:grpSpPr>
          <p:sp>
            <p:nvSpPr>
              <p:cNvPr id="62" name="Freeform 278"/>
              <p:cNvSpPr>
                <a:spLocks noChangeArrowheads="1"/>
              </p:cNvSpPr>
              <p:nvPr/>
            </p:nvSpPr>
            <p:spPr bwMode="auto">
              <a:xfrm>
                <a:off x="8460559" y="2925577"/>
                <a:ext cx="63428" cy="53854"/>
              </a:xfrm>
              <a:custGeom>
                <a:avLst/>
                <a:gdLst>
                  <a:gd name="T0" fmla="*/ 36 w 232"/>
                  <a:gd name="T1" fmla="*/ 197 h 198"/>
                  <a:gd name="T2" fmla="*/ 36 w 232"/>
                  <a:gd name="T3" fmla="*/ 197 h 198"/>
                  <a:gd name="T4" fmla="*/ 0 w 232"/>
                  <a:gd name="T5" fmla="*/ 161 h 198"/>
                  <a:gd name="T6" fmla="*/ 36 w 232"/>
                  <a:gd name="T7" fmla="*/ 125 h 198"/>
                  <a:gd name="T8" fmla="*/ 160 w 232"/>
                  <a:gd name="T9" fmla="*/ 108 h 198"/>
                  <a:gd name="T10" fmla="*/ 36 w 232"/>
                  <a:gd name="T11" fmla="*/ 72 h 198"/>
                  <a:gd name="T12" fmla="*/ 0 w 232"/>
                  <a:gd name="T13" fmla="*/ 36 h 198"/>
                  <a:gd name="T14" fmla="*/ 36 w 232"/>
                  <a:gd name="T15" fmla="*/ 0 h 198"/>
                  <a:gd name="T16" fmla="*/ 231 w 232"/>
                  <a:gd name="T17" fmla="*/ 108 h 198"/>
                  <a:gd name="T18" fmla="*/ 36 w 232"/>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98">
                    <a:moveTo>
                      <a:pt x="36" y="197"/>
                    </a:moveTo>
                    <a:lnTo>
                      <a:pt x="36" y="197"/>
                    </a:lnTo>
                    <a:cubicBezTo>
                      <a:pt x="17" y="197"/>
                      <a:pt x="0" y="179"/>
                      <a:pt x="0" y="161"/>
                    </a:cubicBezTo>
                    <a:cubicBezTo>
                      <a:pt x="0" y="143"/>
                      <a:pt x="17" y="125"/>
                      <a:pt x="36" y="125"/>
                    </a:cubicBezTo>
                    <a:cubicBezTo>
                      <a:pt x="106" y="125"/>
                      <a:pt x="142" y="108"/>
                      <a:pt x="160" y="108"/>
                    </a:cubicBezTo>
                    <a:cubicBezTo>
                      <a:pt x="142" y="89"/>
                      <a:pt x="106" y="72"/>
                      <a:pt x="36" y="72"/>
                    </a:cubicBezTo>
                    <a:cubicBezTo>
                      <a:pt x="17" y="72"/>
                      <a:pt x="0" y="54"/>
                      <a:pt x="0" y="36"/>
                    </a:cubicBezTo>
                    <a:cubicBezTo>
                      <a:pt x="0" y="18"/>
                      <a:pt x="17" y="0"/>
                      <a:pt x="36" y="0"/>
                    </a:cubicBezTo>
                    <a:cubicBezTo>
                      <a:pt x="125" y="0"/>
                      <a:pt x="231" y="36"/>
                      <a:pt x="231" y="108"/>
                    </a:cubicBezTo>
                    <a:cubicBezTo>
                      <a:pt x="231" y="161"/>
                      <a:pt x="125" y="197"/>
                      <a:pt x="36" y="197"/>
                    </a:cubicBezTo>
                  </a:path>
                </a:pathLst>
              </a:custGeom>
              <a:grp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63" name="Группа 62"/>
              <p:cNvGrpSpPr/>
              <p:nvPr/>
            </p:nvGrpSpPr>
            <p:grpSpPr>
              <a:xfrm>
                <a:off x="8115893" y="2750851"/>
                <a:ext cx="359027" cy="408093"/>
                <a:chOff x="8115893" y="2750851"/>
                <a:chExt cx="359027" cy="408093"/>
              </a:xfrm>
              <a:grpFill/>
            </p:grpSpPr>
            <p:sp>
              <p:nvSpPr>
                <p:cNvPr id="64" name="Freeform 272"/>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5" name="Freeform 273"/>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6" name="Freeform 274"/>
                <p:cNvSpPr>
                  <a:spLocks noChangeArrowheads="1"/>
                </p:cNvSpPr>
                <p:nvPr/>
              </p:nvSpPr>
              <p:spPr bwMode="auto">
                <a:xfrm>
                  <a:off x="8208043" y="2843001"/>
                  <a:ext cx="217809" cy="217809"/>
                </a:xfrm>
                <a:custGeom>
                  <a:avLst/>
                  <a:gdLst>
                    <a:gd name="T0" fmla="*/ 393 w 804"/>
                    <a:gd name="T1" fmla="*/ 803 h 804"/>
                    <a:gd name="T2" fmla="*/ 393 w 804"/>
                    <a:gd name="T3" fmla="*/ 803 h 804"/>
                    <a:gd name="T4" fmla="*/ 0 w 804"/>
                    <a:gd name="T5" fmla="*/ 411 h 804"/>
                    <a:gd name="T6" fmla="*/ 393 w 804"/>
                    <a:gd name="T7" fmla="*/ 0 h 804"/>
                    <a:gd name="T8" fmla="*/ 803 w 804"/>
                    <a:gd name="T9" fmla="*/ 411 h 804"/>
                    <a:gd name="T10" fmla="*/ 393 w 804"/>
                    <a:gd name="T11" fmla="*/ 803 h 804"/>
                    <a:gd name="T12" fmla="*/ 393 w 804"/>
                    <a:gd name="T13" fmla="*/ 72 h 804"/>
                    <a:gd name="T14" fmla="*/ 393 w 804"/>
                    <a:gd name="T15" fmla="*/ 72 h 804"/>
                    <a:gd name="T16" fmla="*/ 71 w 804"/>
                    <a:gd name="T17" fmla="*/ 411 h 804"/>
                    <a:gd name="T18" fmla="*/ 393 w 804"/>
                    <a:gd name="T19" fmla="*/ 731 h 804"/>
                    <a:gd name="T20" fmla="*/ 731 w 804"/>
                    <a:gd name="T21" fmla="*/ 411 h 804"/>
                    <a:gd name="T22" fmla="*/ 393 w 804"/>
                    <a:gd name="T23" fmla="*/ 7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 h="804">
                      <a:moveTo>
                        <a:pt x="393" y="803"/>
                      </a:moveTo>
                      <a:lnTo>
                        <a:pt x="393" y="803"/>
                      </a:lnTo>
                      <a:cubicBezTo>
                        <a:pt x="179" y="803"/>
                        <a:pt x="0" y="625"/>
                        <a:pt x="0" y="411"/>
                      </a:cubicBezTo>
                      <a:cubicBezTo>
                        <a:pt x="0" y="178"/>
                        <a:pt x="179" y="0"/>
                        <a:pt x="393" y="0"/>
                      </a:cubicBezTo>
                      <a:cubicBezTo>
                        <a:pt x="625" y="0"/>
                        <a:pt x="803" y="178"/>
                        <a:pt x="803" y="411"/>
                      </a:cubicBezTo>
                      <a:cubicBezTo>
                        <a:pt x="803" y="625"/>
                        <a:pt x="625" y="803"/>
                        <a:pt x="393" y="803"/>
                      </a:cubicBezTo>
                      <a:close/>
                      <a:moveTo>
                        <a:pt x="393" y="72"/>
                      </a:moveTo>
                      <a:lnTo>
                        <a:pt x="393" y="72"/>
                      </a:lnTo>
                      <a:cubicBezTo>
                        <a:pt x="214" y="72"/>
                        <a:pt x="71" y="232"/>
                        <a:pt x="71" y="411"/>
                      </a:cubicBezTo>
                      <a:cubicBezTo>
                        <a:pt x="71" y="589"/>
                        <a:pt x="214" y="731"/>
                        <a:pt x="393" y="731"/>
                      </a:cubicBezTo>
                      <a:cubicBezTo>
                        <a:pt x="589" y="731"/>
                        <a:pt x="731" y="589"/>
                        <a:pt x="731" y="411"/>
                      </a:cubicBezTo>
                      <a:cubicBezTo>
                        <a:pt x="731" y="232"/>
                        <a:pt x="589" y="72"/>
                        <a:pt x="393"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7" name="Freeform 275"/>
                <p:cNvSpPr>
                  <a:spLocks noChangeArrowheads="1"/>
                </p:cNvSpPr>
                <p:nvPr/>
              </p:nvSpPr>
              <p:spPr bwMode="auto">
                <a:xfrm>
                  <a:off x="8155386" y="2795131"/>
                  <a:ext cx="319534" cy="319533"/>
                </a:xfrm>
                <a:custGeom>
                  <a:avLst/>
                  <a:gdLst>
                    <a:gd name="T0" fmla="*/ 589 w 1178"/>
                    <a:gd name="T1" fmla="*/ 1177 h 1178"/>
                    <a:gd name="T2" fmla="*/ 589 w 1178"/>
                    <a:gd name="T3" fmla="*/ 1177 h 1178"/>
                    <a:gd name="T4" fmla="*/ 0 w 1178"/>
                    <a:gd name="T5" fmla="*/ 589 h 1178"/>
                    <a:gd name="T6" fmla="*/ 589 w 1178"/>
                    <a:gd name="T7" fmla="*/ 0 h 1178"/>
                    <a:gd name="T8" fmla="*/ 1177 w 1178"/>
                    <a:gd name="T9" fmla="*/ 589 h 1178"/>
                    <a:gd name="T10" fmla="*/ 589 w 1178"/>
                    <a:gd name="T11" fmla="*/ 1177 h 1178"/>
                    <a:gd name="T12" fmla="*/ 589 w 1178"/>
                    <a:gd name="T13" fmla="*/ 71 h 1178"/>
                    <a:gd name="T14" fmla="*/ 589 w 1178"/>
                    <a:gd name="T15" fmla="*/ 71 h 1178"/>
                    <a:gd name="T16" fmla="*/ 71 w 1178"/>
                    <a:gd name="T17" fmla="*/ 589 h 1178"/>
                    <a:gd name="T18" fmla="*/ 589 w 1178"/>
                    <a:gd name="T19" fmla="*/ 1106 h 1178"/>
                    <a:gd name="T20" fmla="*/ 1106 w 1178"/>
                    <a:gd name="T21" fmla="*/ 589 h 1178"/>
                    <a:gd name="T22" fmla="*/ 589 w 1178"/>
                    <a:gd name="T23" fmla="*/ 71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8" h="1178">
                      <a:moveTo>
                        <a:pt x="589" y="1177"/>
                      </a:moveTo>
                      <a:lnTo>
                        <a:pt x="589" y="1177"/>
                      </a:lnTo>
                      <a:cubicBezTo>
                        <a:pt x="267" y="1177"/>
                        <a:pt x="0" y="909"/>
                        <a:pt x="0" y="589"/>
                      </a:cubicBezTo>
                      <a:cubicBezTo>
                        <a:pt x="0" y="267"/>
                        <a:pt x="267" y="0"/>
                        <a:pt x="589" y="0"/>
                      </a:cubicBezTo>
                      <a:cubicBezTo>
                        <a:pt x="927" y="0"/>
                        <a:pt x="1177" y="267"/>
                        <a:pt x="1177" y="589"/>
                      </a:cubicBezTo>
                      <a:cubicBezTo>
                        <a:pt x="1177" y="909"/>
                        <a:pt x="927" y="1177"/>
                        <a:pt x="589" y="1177"/>
                      </a:cubicBezTo>
                      <a:close/>
                      <a:moveTo>
                        <a:pt x="589" y="71"/>
                      </a:moveTo>
                      <a:lnTo>
                        <a:pt x="589" y="71"/>
                      </a:lnTo>
                      <a:cubicBezTo>
                        <a:pt x="303" y="71"/>
                        <a:pt x="71" y="303"/>
                        <a:pt x="71" y="589"/>
                      </a:cubicBezTo>
                      <a:cubicBezTo>
                        <a:pt x="71" y="874"/>
                        <a:pt x="303" y="1106"/>
                        <a:pt x="589" y="1106"/>
                      </a:cubicBezTo>
                      <a:cubicBezTo>
                        <a:pt x="874" y="1106"/>
                        <a:pt x="1106" y="874"/>
                        <a:pt x="1106" y="589"/>
                      </a:cubicBezTo>
                      <a:cubicBezTo>
                        <a:pt x="1106" y="303"/>
                        <a:pt x="874" y="71"/>
                        <a:pt x="589" y="71"/>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8" name="Freeform 276"/>
                <p:cNvSpPr>
                  <a:spLocks noChangeArrowheads="1"/>
                </p:cNvSpPr>
                <p:nvPr/>
              </p:nvSpPr>
              <p:spPr bwMode="auto">
                <a:xfrm>
                  <a:off x="8290619" y="2750851"/>
                  <a:ext cx="53854" cy="58641"/>
                </a:xfrm>
                <a:custGeom>
                  <a:avLst/>
                  <a:gdLst>
                    <a:gd name="T0" fmla="*/ 161 w 198"/>
                    <a:gd name="T1" fmla="*/ 214 h 215"/>
                    <a:gd name="T2" fmla="*/ 161 w 198"/>
                    <a:gd name="T3" fmla="*/ 214 h 215"/>
                    <a:gd name="T4" fmla="*/ 125 w 198"/>
                    <a:gd name="T5" fmla="*/ 179 h 215"/>
                    <a:gd name="T6" fmla="*/ 108 w 198"/>
                    <a:gd name="T7" fmla="*/ 71 h 215"/>
                    <a:gd name="T8" fmla="*/ 72 w 198"/>
                    <a:gd name="T9" fmla="*/ 179 h 215"/>
                    <a:gd name="T10" fmla="*/ 36 w 198"/>
                    <a:gd name="T11" fmla="*/ 214 h 215"/>
                    <a:gd name="T12" fmla="*/ 0 w 198"/>
                    <a:gd name="T13" fmla="*/ 179 h 215"/>
                    <a:gd name="T14" fmla="*/ 108 w 198"/>
                    <a:gd name="T15" fmla="*/ 0 h 215"/>
                    <a:gd name="T16" fmla="*/ 197 w 198"/>
                    <a:gd name="T17" fmla="*/ 179 h 215"/>
                    <a:gd name="T18" fmla="*/ 161 w 198"/>
                    <a:gd name="T1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15">
                      <a:moveTo>
                        <a:pt x="161" y="214"/>
                      </a:moveTo>
                      <a:lnTo>
                        <a:pt x="161" y="214"/>
                      </a:lnTo>
                      <a:cubicBezTo>
                        <a:pt x="143" y="214"/>
                        <a:pt x="125" y="196"/>
                        <a:pt x="125" y="179"/>
                      </a:cubicBezTo>
                      <a:cubicBezTo>
                        <a:pt x="125" y="125"/>
                        <a:pt x="108" y="89"/>
                        <a:pt x="108" y="71"/>
                      </a:cubicBezTo>
                      <a:cubicBezTo>
                        <a:pt x="90" y="89"/>
                        <a:pt x="72" y="125"/>
                        <a:pt x="72" y="179"/>
                      </a:cubicBezTo>
                      <a:cubicBezTo>
                        <a:pt x="72" y="196"/>
                        <a:pt x="54" y="214"/>
                        <a:pt x="36" y="214"/>
                      </a:cubicBezTo>
                      <a:cubicBezTo>
                        <a:pt x="18" y="214"/>
                        <a:pt x="0" y="196"/>
                        <a:pt x="0" y="179"/>
                      </a:cubicBezTo>
                      <a:cubicBezTo>
                        <a:pt x="0" y="89"/>
                        <a:pt x="36" y="0"/>
                        <a:pt x="108" y="0"/>
                      </a:cubicBezTo>
                      <a:cubicBezTo>
                        <a:pt x="161" y="0"/>
                        <a:pt x="197" y="89"/>
                        <a:pt x="197" y="179"/>
                      </a:cubicBezTo>
                      <a:cubicBezTo>
                        <a:pt x="197" y="196"/>
                        <a:pt x="179" y="214"/>
                        <a:pt x="161" y="214"/>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9" name="Freeform 277"/>
                <p:cNvSpPr>
                  <a:spLocks noChangeArrowheads="1"/>
                </p:cNvSpPr>
                <p:nvPr/>
              </p:nvSpPr>
              <p:spPr bwMode="auto">
                <a:xfrm>
                  <a:off x="8290619" y="3095516"/>
                  <a:ext cx="53854" cy="63428"/>
                </a:xfrm>
                <a:custGeom>
                  <a:avLst/>
                  <a:gdLst>
                    <a:gd name="T0" fmla="*/ 108 w 198"/>
                    <a:gd name="T1" fmla="*/ 232 h 233"/>
                    <a:gd name="T2" fmla="*/ 108 w 198"/>
                    <a:gd name="T3" fmla="*/ 232 h 233"/>
                    <a:gd name="T4" fmla="*/ 0 w 198"/>
                    <a:gd name="T5" fmla="*/ 35 h 233"/>
                    <a:gd name="T6" fmla="*/ 36 w 198"/>
                    <a:gd name="T7" fmla="*/ 0 h 233"/>
                    <a:gd name="T8" fmla="*/ 72 w 198"/>
                    <a:gd name="T9" fmla="*/ 35 h 233"/>
                    <a:gd name="T10" fmla="*/ 108 w 198"/>
                    <a:gd name="T11" fmla="*/ 142 h 233"/>
                    <a:gd name="T12" fmla="*/ 125 w 198"/>
                    <a:gd name="T13" fmla="*/ 35 h 233"/>
                    <a:gd name="T14" fmla="*/ 161 w 198"/>
                    <a:gd name="T15" fmla="*/ 0 h 233"/>
                    <a:gd name="T16" fmla="*/ 197 w 198"/>
                    <a:gd name="T17" fmla="*/ 35 h 233"/>
                    <a:gd name="T18" fmla="*/ 108 w 198"/>
                    <a:gd name="T19" fmla="*/ 2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33">
                      <a:moveTo>
                        <a:pt x="108" y="232"/>
                      </a:moveTo>
                      <a:lnTo>
                        <a:pt x="108" y="232"/>
                      </a:lnTo>
                      <a:cubicBezTo>
                        <a:pt x="36" y="232"/>
                        <a:pt x="0" y="125"/>
                        <a:pt x="0" y="35"/>
                      </a:cubicBezTo>
                      <a:cubicBezTo>
                        <a:pt x="0" y="17"/>
                        <a:pt x="18" y="0"/>
                        <a:pt x="36" y="0"/>
                      </a:cubicBezTo>
                      <a:cubicBezTo>
                        <a:pt x="54" y="0"/>
                        <a:pt x="72" y="17"/>
                        <a:pt x="72" y="35"/>
                      </a:cubicBezTo>
                      <a:cubicBezTo>
                        <a:pt x="72" y="89"/>
                        <a:pt x="90" y="142"/>
                        <a:pt x="108" y="142"/>
                      </a:cubicBezTo>
                      <a:cubicBezTo>
                        <a:pt x="108" y="142"/>
                        <a:pt x="125" y="89"/>
                        <a:pt x="125" y="35"/>
                      </a:cubicBezTo>
                      <a:cubicBezTo>
                        <a:pt x="125" y="17"/>
                        <a:pt x="143" y="0"/>
                        <a:pt x="161" y="0"/>
                      </a:cubicBezTo>
                      <a:cubicBezTo>
                        <a:pt x="179" y="0"/>
                        <a:pt x="197" y="17"/>
                        <a:pt x="197" y="35"/>
                      </a:cubicBezTo>
                      <a:cubicBezTo>
                        <a:pt x="197" y="125"/>
                        <a:pt x="161" y="232"/>
                        <a:pt x="108"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0" name="Freeform 279"/>
                <p:cNvSpPr>
                  <a:spLocks noChangeArrowheads="1"/>
                </p:cNvSpPr>
                <p:nvPr/>
              </p:nvSpPr>
              <p:spPr bwMode="auto">
                <a:xfrm>
                  <a:off x="8115893" y="2925577"/>
                  <a:ext cx="58641" cy="53854"/>
                </a:xfrm>
                <a:custGeom>
                  <a:avLst/>
                  <a:gdLst>
                    <a:gd name="T0" fmla="*/ 179 w 215"/>
                    <a:gd name="T1" fmla="*/ 197 h 198"/>
                    <a:gd name="T2" fmla="*/ 179 w 215"/>
                    <a:gd name="T3" fmla="*/ 197 h 198"/>
                    <a:gd name="T4" fmla="*/ 0 w 215"/>
                    <a:gd name="T5" fmla="*/ 108 h 198"/>
                    <a:gd name="T6" fmla="*/ 179 w 215"/>
                    <a:gd name="T7" fmla="*/ 0 h 198"/>
                    <a:gd name="T8" fmla="*/ 214 w 215"/>
                    <a:gd name="T9" fmla="*/ 36 h 198"/>
                    <a:gd name="T10" fmla="*/ 179 w 215"/>
                    <a:gd name="T11" fmla="*/ 72 h 198"/>
                    <a:gd name="T12" fmla="*/ 71 w 215"/>
                    <a:gd name="T13" fmla="*/ 108 h 198"/>
                    <a:gd name="T14" fmla="*/ 179 w 215"/>
                    <a:gd name="T15" fmla="*/ 125 h 198"/>
                    <a:gd name="T16" fmla="*/ 214 w 215"/>
                    <a:gd name="T17" fmla="*/ 161 h 198"/>
                    <a:gd name="T18" fmla="*/ 179 w 215"/>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98">
                      <a:moveTo>
                        <a:pt x="179" y="197"/>
                      </a:moveTo>
                      <a:lnTo>
                        <a:pt x="179" y="197"/>
                      </a:lnTo>
                      <a:cubicBezTo>
                        <a:pt x="90" y="197"/>
                        <a:pt x="0" y="161"/>
                        <a:pt x="0" y="108"/>
                      </a:cubicBezTo>
                      <a:cubicBezTo>
                        <a:pt x="0" y="36"/>
                        <a:pt x="90" y="0"/>
                        <a:pt x="179" y="0"/>
                      </a:cubicBezTo>
                      <a:cubicBezTo>
                        <a:pt x="214" y="0"/>
                        <a:pt x="214" y="18"/>
                        <a:pt x="214" y="36"/>
                      </a:cubicBezTo>
                      <a:cubicBezTo>
                        <a:pt x="214" y="54"/>
                        <a:pt x="214" y="72"/>
                        <a:pt x="179" y="72"/>
                      </a:cubicBezTo>
                      <a:cubicBezTo>
                        <a:pt x="125" y="72"/>
                        <a:pt x="90" y="89"/>
                        <a:pt x="71" y="108"/>
                      </a:cubicBezTo>
                      <a:cubicBezTo>
                        <a:pt x="90" y="108"/>
                        <a:pt x="125" y="125"/>
                        <a:pt x="179" y="125"/>
                      </a:cubicBezTo>
                      <a:cubicBezTo>
                        <a:pt x="214" y="125"/>
                        <a:pt x="214" y="143"/>
                        <a:pt x="214" y="161"/>
                      </a:cubicBezTo>
                      <a:cubicBezTo>
                        <a:pt x="214" y="179"/>
                        <a:pt x="214" y="197"/>
                        <a:pt x="179" y="19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1" name="Freeform 280"/>
                <p:cNvSpPr>
                  <a:spLocks noChangeArrowheads="1"/>
                </p:cNvSpPr>
                <p:nvPr/>
              </p:nvSpPr>
              <p:spPr bwMode="auto">
                <a:xfrm>
                  <a:off x="8401917" y="2795131"/>
                  <a:ext cx="73002" cy="73002"/>
                </a:xfrm>
                <a:custGeom>
                  <a:avLst/>
                  <a:gdLst>
                    <a:gd name="T0" fmla="*/ 125 w 268"/>
                    <a:gd name="T1" fmla="*/ 267 h 268"/>
                    <a:gd name="T2" fmla="*/ 125 w 268"/>
                    <a:gd name="T3" fmla="*/ 267 h 268"/>
                    <a:gd name="T4" fmla="*/ 107 w 268"/>
                    <a:gd name="T5" fmla="*/ 250 h 268"/>
                    <a:gd name="T6" fmla="*/ 107 w 268"/>
                    <a:gd name="T7" fmla="*/ 214 h 268"/>
                    <a:gd name="T8" fmla="*/ 160 w 268"/>
                    <a:gd name="T9" fmla="*/ 107 h 268"/>
                    <a:gd name="T10" fmla="*/ 71 w 268"/>
                    <a:gd name="T11" fmla="*/ 178 h 268"/>
                    <a:gd name="T12" fmla="*/ 17 w 268"/>
                    <a:gd name="T13" fmla="*/ 178 h 268"/>
                    <a:gd name="T14" fmla="*/ 17 w 268"/>
                    <a:gd name="T15" fmla="*/ 125 h 268"/>
                    <a:gd name="T16" fmla="*/ 214 w 268"/>
                    <a:gd name="T17" fmla="*/ 53 h 268"/>
                    <a:gd name="T18" fmla="*/ 160 w 268"/>
                    <a:gd name="T19" fmla="*/ 250 h 268"/>
                    <a:gd name="T20" fmla="*/ 125 w 268"/>
                    <a:gd name="T21"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125" y="267"/>
                      </a:moveTo>
                      <a:lnTo>
                        <a:pt x="125" y="267"/>
                      </a:lnTo>
                      <a:cubicBezTo>
                        <a:pt x="125" y="267"/>
                        <a:pt x="107" y="267"/>
                        <a:pt x="107" y="250"/>
                      </a:cubicBezTo>
                      <a:cubicBezTo>
                        <a:pt x="89" y="250"/>
                        <a:pt x="89" y="214"/>
                        <a:pt x="107" y="214"/>
                      </a:cubicBezTo>
                      <a:cubicBezTo>
                        <a:pt x="142" y="160"/>
                        <a:pt x="160" y="125"/>
                        <a:pt x="160" y="107"/>
                      </a:cubicBezTo>
                      <a:cubicBezTo>
                        <a:pt x="160" y="107"/>
                        <a:pt x="107" y="125"/>
                        <a:pt x="71" y="178"/>
                      </a:cubicBezTo>
                      <a:cubicBezTo>
                        <a:pt x="53" y="178"/>
                        <a:pt x="36" y="178"/>
                        <a:pt x="17" y="178"/>
                      </a:cubicBezTo>
                      <a:cubicBezTo>
                        <a:pt x="0" y="160"/>
                        <a:pt x="0" y="125"/>
                        <a:pt x="17" y="125"/>
                      </a:cubicBezTo>
                      <a:cubicBezTo>
                        <a:pt x="89" y="53"/>
                        <a:pt x="178" y="0"/>
                        <a:pt x="214" y="53"/>
                      </a:cubicBezTo>
                      <a:cubicBezTo>
                        <a:pt x="267" y="107"/>
                        <a:pt x="214" y="196"/>
                        <a:pt x="160" y="250"/>
                      </a:cubicBezTo>
                      <a:cubicBezTo>
                        <a:pt x="142" y="267"/>
                        <a:pt x="142" y="267"/>
                        <a:pt x="125"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2" name="Freeform 281"/>
                <p:cNvSpPr>
                  <a:spLocks noChangeArrowheads="1"/>
                </p:cNvSpPr>
                <p:nvPr/>
              </p:nvSpPr>
              <p:spPr bwMode="auto">
                <a:xfrm>
                  <a:off x="8164960" y="3036876"/>
                  <a:ext cx="68215" cy="63428"/>
                </a:xfrm>
                <a:custGeom>
                  <a:avLst/>
                  <a:gdLst>
                    <a:gd name="T0" fmla="*/ 89 w 250"/>
                    <a:gd name="T1" fmla="*/ 231 h 232"/>
                    <a:gd name="T2" fmla="*/ 89 w 250"/>
                    <a:gd name="T3" fmla="*/ 231 h 232"/>
                    <a:gd name="T4" fmla="*/ 35 w 250"/>
                    <a:gd name="T5" fmla="*/ 214 h 232"/>
                    <a:gd name="T6" fmla="*/ 35 w 250"/>
                    <a:gd name="T7" fmla="*/ 125 h 232"/>
                    <a:gd name="T8" fmla="*/ 106 w 250"/>
                    <a:gd name="T9" fmla="*/ 17 h 232"/>
                    <a:gd name="T10" fmla="*/ 160 w 250"/>
                    <a:gd name="T11" fmla="*/ 17 h 232"/>
                    <a:gd name="T12" fmla="*/ 160 w 250"/>
                    <a:gd name="T13" fmla="*/ 71 h 232"/>
                    <a:gd name="T14" fmla="*/ 89 w 250"/>
                    <a:gd name="T15" fmla="*/ 160 h 232"/>
                    <a:gd name="T16" fmla="*/ 196 w 250"/>
                    <a:gd name="T17" fmla="*/ 106 h 232"/>
                    <a:gd name="T18" fmla="*/ 231 w 250"/>
                    <a:gd name="T19" fmla="*/ 106 h 232"/>
                    <a:gd name="T20" fmla="*/ 231 w 250"/>
                    <a:gd name="T21" fmla="*/ 160 h 232"/>
                    <a:gd name="T22" fmla="*/ 89 w 250"/>
                    <a:gd name="T23"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32">
                      <a:moveTo>
                        <a:pt x="89" y="231"/>
                      </a:moveTo>
                      <a:lnTo>
                        <a:pt x="89" y="231"/>
                      </a:lnTo>
                      <a:cubicBezTo>
                        <a:pt x="71" y="231"/>
                        <a:pt x="53" y="231"/>
                        <a:pt x="35" y="214"/>
                      </a:cubicBezTo>
                      <a:cubicBezTo>
                        <a:pt x="17" y="214"/>
                        <a:pt x="0" y="178"/>
                        <a:pt x="35" y="125"/>
                      </a:cubicBezTo>
                      <a:cubicBezTo>
                        <a:pt x="35" y="89"/>
                        <a:pt x="71" y="53"/>
                        <a:pt x="106" y="17"/>
                      </a:cubicBezTo>
                      <a:cubicBezTo>
                        <a:pt x="106" y="0"/>
                        <a:pt x="142" y="0"/>
                        <a:pt x="160" y="17"/>
                      </a:cubicBezTo>
                      <a:cubicBezTo>
                        <a:pt x="160" y="35"/>
                        <a:pt x="160" y="53"/>
                        <a:pt x="160" y="71"/>
                      </a:cubicBezTo>
                      <a:cubicBezTo>
                        <a:pt x="106" y="106"/>
                        <a:pt x="89" y="142"/>
                        <a:pt x="89" y="160"/>
                      </a:cubicBezTo>
                      <a:cubicBezTo>
                        <a:pt x="106" y="160"/>
                        <a:pt x="142" y="142"/>
                        <a:pt x="196" y="106"/>
                      </a:cubicBezTo>
                      <a:cubicBezTo>
                        <a:pt x="196" y="89"/>
                        <a:pt x="231" y="89"/>
                        <a:pt x="231" y="106"/>
                      </a:cubicBezTo>
                      <a:cubicBezTo>
                        <a:pt x="249" y="125"/>
                        <a:pt x="249" y="142"/>
                        <a:pt x="231" y="160"/>
                      </a:cubicBezTo>
                      <a:cubicBezTo>
                        <a:pt x="196" y="196"/>
                        <a:pt x="124" y="231"/>
                        <a:pt x="89"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3" name="Freeform 282"/>
                <p:cNvSpPr>
                  <a:spLocks noChangeArrowheads="1"/>
                </p:cNvSpPr>
                <p:nvPr/>
              </p:nvSpPr>
              <p:spPr bwMode="auto">
                <a:xfrm>
                  <a:off x="8164960" y="2795131"/>
                  <a:ext cx="68215" cy="73002"/>
                </a:xfrm>
                <a:custGeom>
                  <a:avLst/>
                  <a:gdLst>
                    <a:gd name="T0" fmla="*/ 124 w 250"/>
                    <a:gd name="T1" fmla="*/ 267 h 268"/>
                    <a:gd name="T2" fmla="*/ 124 w 250"/>
                    <a:gd name="T3" fmla="*/ 267 h 268"/>
                    <a:gd name="T4" fmla="*/ 106 w 250"/>
                    <a:gd name="T5" fmla="*/ 250 h 268"/>
                    <a:gd name="T6" fmla="*/ 35 w 250"/>
                    <a:gd name="T7" fmla="*/ 160 h 268"/>
                    <a:gd name="T8" fmla="*/ 35 w 250"/>
                    <a:gd name="T9" fmla="*/ 53 h 268"/>
                    <a:gd name="T10" fmla="*/ 231 w 250"/>
                    <a:gd name="T11" fmla="*/ 125 h 268"/>
                    <a:gd name="T12" fmla="*/ 231 w 250"/>
                    <a:gd name="T13" fmla="*/ 178 h 268"/>
                    <a:gd name="T14" fmla="*/ 196 w 250"/>
                    <a:gd name="T15" fmla="*/ 178 h 268"/>
                    <a:gd name="T16" fmla="*/ 89 w 250"/>
                    <a:gd name="T17" fmla="*/ 107 h 268"/>
                    <a:gd name="T18" fmla="*/ 160 w 250"/>
                    <a:gd name="T19" fmla="*/ 214 h 268"/>
                    <a:gd name="T20" fmla="*/ 160 w 250"/>
                    <a:gd name="T21" fmla="*/ 250 h 268"/>
                    <a:gd name="T22" fmla="*/ 124 w 250"/>
                    <a:gd name="T2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68">
                      <a:moveTo>
                        <a:pt x="124" y="267"/>
                      </a:moveTo>
                      <a:lnTo>
                        <a:pt x="124" y="267"/>
                      </a:lnTo>
                      <a:cubicBezTo>
                        <a:pt x="124" y="267"/>
                        <a:pt x="106" y="267"/>
                        <a:pt x="106" y="250"/>
                      </a:cubicBezTo>
                      <a:cubicBezTo>
                        <a:pt x="71" y="232"/>
                        <a:pt x="35" y="196"/>
                        <a:pt x="35" y="160"/>
                      </a:cubicBezTo>
                      <a:cubicBezTo>
                        <a:pt x="0" y="89"/>
                        <a:pt x="17" y="71"/>
                        <a:pt x="35" y="53"/>
                      </a:cubicBezTo>
                      <a:cubicBezTo>
                        <a:pt x="89" y="0"/>
                        <a:pt x="178" y="53"/>
                        <a:pt x="231" y="125"/>
                      </a:cubicBezTo>
                      <a:cubicBezTo>
                        <a:pt x="249" y="125"/>
                        <a:pt x="249" y="160"/>
                        <a:pt x="231" y="178"/>
                      </a:cubicBezTo>
                      <a:lnTo>
                        <a:pt x="196" y="178"/>
                      </a:lnTo>
                      <a:cubicBezTo>
                        <a:pt x="142" y="125"/>
                        <a:pt x="106" y="107"/>
                        <a:pt x="89" y="107"/>
                      </a:cubicBezTo>
                      <a:cubicBezTo>
                        <a:pt x="89" y="125"/>
                        <a:pt x="106" y="160"/>
                        <a:pt x="160" y="214"/>
                      </a:cubicBezTo>
                      <a:lnTo>
                        <a:pt x="160" y="250"/>
                      </a:lnTo>
                      <a:cubicBezTo>
                        <a:pt x="142" y="267"/>
                        <a:pt x="142" y="267"/>
                        <a:pt x="124"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4" name="Freeform 283"/>
                <p:cNvSpPr>
                  <a:spLocks noChangeArrowheads="1"/>
                </p:cNvSpPr>
                <p:nvPr/>
              </p:nvSpPr>
              <p:spPr bwMode="auto">
                <a:xfrm>
                  <a:off x="8401917" y="3036876"/>
                  <a:ext cx="73002" cy="63428"/>
                </a:xfrm>
                <a:custGeom>
                  <a:avLst/>
                  <a:gdLst>
                    <a:gd name="T0" fmla="*/ 178 w 268"/>
                    <a:gd name="T1" fmla="*/ 231 h 232"/>
                    <a:gd name="T2" fmla="*/ 178 w 268"/>
                    <a:gd name="T3" fmla="*/ 231 h 232"/>
                    <a:gd name="T4" fmla="*/ 17 w 268"/>
                    <a:gd name="T5" fmla="*/ 160 h 232"/>
                    <a:gd name="T6" fmla="*/ 17 w 268"/>
                    <a:gd name="T7" fmla="*/ 106 h 232"/>
                    <a:gd name="T8" fmla="*/ 71 w 268"/>
                    <a:gd name="T9" fmla="*/ 106 h 232"/>
                    <a:gd name="T10" fmla="*/ 160 w 268"/>
                    <a:gd name="T11" fmla="*/ 160 h 232"/>
                    <a:gd name="T12" fmla="*/ 107 w 268"/>
                    <a:gd name="T13" fmla="*/ 71 h 232"/>
                    <a:gd name="T14" fmla="*/ 107 w 268"/>
                    <a:gd name="T15" fmla="*/ 17 h 232"/>
                    <a:gd name="T16" fmla="*/ 160 w 268"/>
                    <a:gd name="T17" fmla="*/ 17 h 232"/>
                    <a:gd name="T18" fmla="*/ 214 w 268"/>
                    <a:gd name="T19" fmla="*/ 214 h 232"/>
                    <a:gd name="T20" fmla="*/ 178 w 268"/>
                    <a:gd name="T21"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32">
                      <a:moveTo>
                        <a:pt x="178" y="231"/>
                      </a:moveTo>
                      <a:lnTo>
                        <a:pt x="178" y="231"/>
                      </a:lnTo>
                      <a:cubicBezTo>
                        <a:pt x="125" y="231"/>
                        <a:pt x="71" y="196"/>
                        <a:pt x="17" y="160"/>
                      </a:cubicBezTo>
                      <a:cubicBezTo>
                        <a:pt x="0" y="142"/>
                        <a:pt x="0" y="125"/>
                        <a:pt x="17" y="106"/>
                      </a:cubicBezTo>
                      <a:cubicBezTo>
                        <a:pt x="36" y="89"/>
                        <a:pt x="53" y="89"/>
                        <a:pt x="71" y="106"/>
                      </a:cubicBezTo>
                      <a:cubicBezTo>
                        <a:pt x="107" y="142"/>
                        <a:pt x="160" y="160"/>
                        <a:pt x="160" y="160"/>
                      </a:cubicBezTo>
                      <a:cubicBezTo>
                        <a:pt x="160" y="142"/>
                        <a:pt x="142" y="106"/>
                        <a:pt x="107" y="71"/>
                      </a:cubicBezTo>
                      <a:cubicBezTo>
                        <a:pt x="89" y="53"/>
                        <a:pt x="89" y="35"/>
                        <a:pt x="107" y="17"/>
                      </a:cubicBezTo>
                      <a:cubicBezTo>
                        <a:pt x="125" y="0"/>
                        <a:pt x="142" y="0"/>
                        <a:pt x="160" y="17"/>
                      </a:cubicBezTo>
                      <a:cubicBezTo>
                        <a:pt x="214" y="89"/>
                        <a:pt x="267" y="178"/>
                        <a:pt x="214" y="214"/>
                      </a:cubicBezTo>
                      <a:cubicBezTo>
                        <a:pt x="214" y="231"/>
                        <a:pt x="196" y="231"/>
                        <a:pt x="178"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5" name="Freeform 284"/>
                <p:cNvSpPr>
                  <a:spLocks noChangeArrowheads="1"/>
                </p:cNvSpPr>
                <p:nvPr/>
              </p:nvSpPr>
              <p:spPr bwMode="auto">
                <a:xfrm>
                  <a:off x="8247536" y="3022515"/>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255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6" name="Freeform 285"/>
                <p:cNvSpPr>
                  <a:spLocks noChangeArrowheads="1"/>
                </p:cNvSpPr>
                <p:nvPr/>
              </p:nvSpPr>
              <p:spPr bwMode="auto">
                <a:xfrm>
                  <a:off x="8392343" y="2857362"/>
                  <a:ext cx="58641" cy="53854"/>
                </a:xfrm>
                <a:custGeom>
                  <a:avLst/>
                  <a:gdLst>
                    <a:gd name="T0" fmla="*/ 36 w 215"/>
                    <a:gd name="T1" fmla="*/ 196 h 197"/>
                    <a:gd name="T2" fmla="*/ 36 w 215"/>
                    <a:gd name="T3" fmla="*/ 196 h 197"/>
                    <a:gd name="T4" fmla="*/ 0 w 215"/>
                    <a:gd name="T5" fmla="*/ 178 h 197"/>
                    <a:gd name="T6" fmla="*/ 18 w 215"/>
                    <a:gd name="T7" fmla="*/ 124 h 197"/>
                    <a:gd name="T8" fmla="*/ 161 w 215"/>
                    <a:gd name="T9" fmla="*/ 18 h 197"/>
                    <a:gd name="T10" fmla="*/ 214 w 215"/>
                    <a:gd name="T11" fmla="*/ 18 h 197"/>
                    <a:gd name="T12" fmla="*/ 196 w 215"/>
                    <a:gd name="T13" fmla="*/ 71 h 197"/>
                    <a:gd name="T14" fmla="*/ 53 w 215"/>
                    <a:gd name="T15" fmla="*/ 178 h 197"/>
                    <a:gd name="T16" fmla="*/ 36 w 215"/>
                    <a:gd name="T17"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97">
                      <a:moveTo>
                        <a:pt x="36" y="196"/>
                      </a:moveTo>
                      <a:lnTo>
                        <a:pt x="36" y="196"/>
                      </a:lnTo>
                      <a:cubicBezTo>
                        <a:pt x="18" y="196"/>
                        <a:pt x="18" y="178"/>
                        <a:pt x="0" y="178"/>
                      </a:cubicBezTo>
                      <a:cubicBezTo>
                        <a:pt x="0" y="160"/>
                        <a:pt x="0" y="143"/>
                        <a:pt x="18" y="124"/>
                      </a:cubicBezTo>
                      <a:cubicBezTo>
                        <a:pt x="161" y="18"/>
                        <a:pt x="161" y="18"/>
                        <a:pt x="161" y="18"/>
                      </a:cubicBezTo>
                      <a:cubicBezTo>
                        <a:pt x="178" y="0"/>
                        <a:pt x="196" y="0"/>
                        <a:pt x="214" y="18"/>
                      </a:cubicBezTo>
                      <a:cubicBezTo>
                        <a:pt x="214" y="35"/>
                        <a:pt x="214" y="53"/>
                        <a:pt x="196" y="71"/>
                      </a:cubicBezTo>
                      <a:cubicBezTo>
                        <a:pt x="53" y="178"/>
                        <a:pt x="53" y="178"/>
                        <a:pt x="53" y="178"/>
                      </a:cubicBezTo>
                      <a:cubicBezTo>
                        <a:pt x="53" y="196"/>
                        <a:pt x="36" y="196"/>
                        <a:pt x="36" y="196"/>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7" name="Freeform 286"/>
                <p:cNvSpPr>
                  <a:spLocks noChangeArrowheads="1"/>
                </p:cNvSpPr>
                <p:nvPr/>
              </p:nvSpPr>
              <p:spPr bwMode="auto">
                <a:xfrm>
                  <a:off x="8174534" y="2866936"/>
                  <a:ext cx="68215" cy="49067"/>
                </a:xfrm>
                <a:custGeom>
                  <a:avLst/>
                  <a:gdLst>
                    <a:gd name="T0" fmla="*/ 196 w 251"/>
                    <a:gd name="T1" fmla="*/ 179 h 180"/>
                    <a:gd name="T2" fmla="*/ 196 w 251"/>
                    <a:gd name="T3" fmla="*/ 179 h 180"/>
                    <a:gd name="T4" fmla="*/ 179 w 251"/>
                    <a:gd name="T5" fmla="*/ 179 h 180"/>
                    <a:gd name="T6" fmla="*/ 36 w 251"/>
                    <a:gd name="T7" fmla="*/ 72 h 180"/>
                    <a:gd name="T8" fmla="*/ 18 w 251"/>
                    <a:gd name="T9" fmla="*/ 18 h 180"/>
                    <a:gd name="T10" fmla="*/ 71 w 251"/>
                    <a:gd name="T11" fmla="*/ 0 h 180"/>
                    <a:gd name="T12" fmla="*/ 214 w 251"/>
                    <a:gd name="T13" fmla="*/ 108 h 180"/>
                    <a:gd name="T14" fmla="*/ 232 w 251"/>
                    <a:gd name="T15" fmla="*/ 161 h 180"/>
                    <a:gd name="T16" fmla="*/ 196 w 251"/>
                    <a:gd name="T17"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80">
                      <a:moveTo>
                        <a:pt x="196" y="179"/>
                      </a:moveTo>
                      <a:lnTo>
                        <a:pt x="196" y="179"/>
                      </a:lnTo>
                      <a:cubicBezTo>
                        <a:pt x="196" y="179"/>
                        <a:pt x="196" y="179"/>
                        <a:pt x="179" y="179"/>
                      </a:cubicBezTo>
                      <a:cubicBezTo>
                        <a:pt x="36" y="72"/>
                        <a:pt x="36" y="72"/>
                        <a:pt x="36" y="72"/>
                      </a:cubicBezTo>
                      <a:cubicBezTo>
                        <a:pt x="18" y="54"/>
                        <a:pt x="0" y="36"/>
                        <a:pt x="18" y="18"/>
                      </a:cubicBezTo>
                      <a:cubicBezTo>
                        <a:pt x="36" y="0"/>
                        <a:pt x="54" y="0"/>
                        <a:pt x="71" y="0"/>
                      </a:cubicBezTo>
                      <a:cubicBezTo>
                        <a:pt x="214" y="108"/>
                        <a:pt x="214" y="108"/>
                        <a:pt x="214" y="108"/>
                      </a:cubicBezTo>
                      <a:cubicBezTo>
                        <a:pt x="232" y="125"/>
                        <a:pt x="250" y="143"/>
                        <a:pt x="232" y="161"/>
                      </a:cubicBezTo>
                      <a:cubicBezTo>
                        <a:pt x="232" y="179"/>
                        <a:pt x="214" y="179"/>
                        <a:pt x="196" y="179"/>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8" name="Freeform 287"/>
                <p:cNvSpPr>
                  <a:spLocks noChangeArrowheads="1"/>
                </p:cNvSpPr>
                <p:nvPr/>
              </p:nvSpPr>
              <p:spPr bwMode="auto">
                <a:xfrm>
                  <a:off x="8309768" y="3046450"/>
                  <a:ext cx="19148" cy="63428"/>
                </a:xfrm>
                <a:custGeom>
                  <a:avLst/>
                  <a:gdLst>
                    <a:gd name="T0" fmla="*/ 36 w 72"/>
                    <a:gd name="T1" fmla="*/ 232 h 233"/>
                    <a:gd name="T2" fmla="*/ 36 w 72"/>
                    <a:gd name="T3" fmla="*/ 232 h 233"/>
                    <a:gd name="T4" fmla="*/ 0 w 72"/>
                    <a:gd name="T5" fmla="*/ 196 h 233"/>
                    <a:gd name="T6" fmla="*/ 0 w 72"/>
                    <a:gd name="T7" fmla="*/ 36 h 233"/>
                    <a:gd name="T8" fmla="*/ 36 w 72"/>
                    <a:gd name="T9" fmla="*/ 0 h 233"/>
                    <a:gd name="T10" fmla="*/ 71 w 72"/>
                    <a:gd name="T11" fmla="*/ 36 h 233"/>
                    <a:gd name="T12" fmla="*/ 71 w 72"/>
                    <a:gd name="T13" fmla="*/ 196 h 233"/>
                    <a:gd name="T14" fmla="*/ 36 w 72"/>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33">
                      <a:moveTo>
                        <a:pt x="36" y="232"/>
                      </a:moveTo>
                      <a:lnTo>
                        <a:pt x="36" y="232"/>
                      </a:lnTo>
                      <a:cubicBezTo>
                        <a:pt x="18" y="232"/>
                        <a:pt x="0" y="214"/>
                        <a:pt x="0" y="196"/>
                      </a:cubicBezTo>
                      <a:cubicBezTo>
                        <a:pt x="0" y="36"/>
                        <a:pt x="0" y="36"/>
                        <a:pt x="0" y="36"/>
                      </a:cubicBezTo>
                      <a:cubicBezTo>
                        <a:pt x="0" y="18"/>
                        <a:pt x="18" y="0"/>
                        <a:pt x="36" y="0"/>
                      </a:cubicBezTo>
                      <a:cubicBezTo>
                        <a:pt x="53" y="0"/>
                        <a:pt x="71" y="18"/>
                        <a:pt x="71" y="36"/>
                      </a:cubicBezTo>
                      <a:cubicBezTo>
                        <a:pt x="71" y="196"/>
                        <a:pt x="71" y="196"/>
                        <a:pt x="71" y="196"/>
                      </a:cubicBezTo>
                      <a:cubicBezTo>
                        <a:pt x="71" y="214"/>
                        <a:pt x="53" y="232"/>
                        <a:pt x="36"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grpSp>
        <p:nvGrpSpPr>
          <p:cNvPr id="48" name="Группа 47"/>
          <p:cNvGrpSpPr/>
          <p:nvPr/>
        </p:nvGrpSpPr>
        <p:grpSpPr>
          <a:xfrm>
            <a:off x="11319310" y="359343"/>
            <a:ext cx="603183" cy="603183"/>
            <a:chOff x="8489482" y="269507"/>
            <a:chExt cx="452387" cy="452387"/>
          </a:xfrm>
        </p:grpSpPr>
        <p:sp>
          <p:nvSpPr>
            <p:cNvPr id="49" name="Овал 4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0" name="TextBox 49"/>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9</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04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descr="Ein Bild, das Text, Frachtcontainer, Outdoorobjekt enthält.&#10;&#10;Automatisch generierte Beschreibung">
            <a:extLst>
              <a:ext uri="{FF2B5EF4-FFF2-40B4-BE49-F238E27FC236}">
                <a16:creationId xmlns:a16="http://schemas.microsoft.com/office/drawing/2014/main" id="{08115B59-563F-5CEE-11DF-A63AC82D849B}"/>
              </a:ext>
            </a:extLst>
          </p:cNvPr>
          <p:cNvPicPr>
            <a:picLocks noGrp="1" noChangeAspect="1"/>
          </p:cNvPicPr>
          <p:nvPr>
            <p:ph type="pic" sz="quarter" idx="13"/>
          </p:nvPr>
        </p:nvPicPr>
        <p:blipFill>
          <a:blip r:embed="rId2"/>
          <a:srcRect l="28843" r="28843"/>
          <a:stretch>
            <a:fillRect/>
          </a:stretch>
        </p:blipFill>
        <p:spPr>
          <a:xfrm>
            <a:off x="239713" y="357188"/>
            <a:ext cx="2976562" cy="4703762"/>
          </a:xfrm>
        </p:spPr>
      </p:pic>
      <p:pic>
        <p:nvPicPr>
          <p:cNvPr id="16" name="Bildplatzhalter 15" descr="Ein Bild, das Text, Elektronik, Computer, Schreibtisch enthält.&#10;&#10;Automatisch generierte Beschreibung">
            <a:extLst>
              <a:ext uri="{FF2B5EF4-FFF2-40B4-BE49-F238E27FC236}">
                <a16:creationId xmlns:a16="http://schemas.microsoft.com/office/drawing/2014/main" id="{7994F059-B8C8-8DD2-96FA-C24A43F57111}"/>
              </a:ext>
            </a:extLst>
          </p:cNvPr>
          <p:cNvPicPr>
            <a:picLocks noGrp="1" noChangeAspect="1"/>
          </p:cNvPicPr>
          <p:nvPr>
            <p:ph type="pic" sz="quarter" idx="14"/>
          </p:nvPr>
        </p:nvPicPr>
        <p:blipFill rotWithShape="1">
          <a:blip r:embed="rId3"/>
          <a:srcRect l="57548" t="702" r="432" b="451"/>
          <a:stretch/>
        </p:blipFill>
        <p:spPr>
          <a:xfrm>
            <a:off x="3454400" y="1797050"/>
            <a:ext cx="3025775" cy="4800600"/>
          </a:xfrm>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sp>
        <p:nvSpPr>
          <p:cNvPr id="10" name="TextBox 9"/>
          <p:cNvSpPr txBox="1"/>
          <p:nvPr/>
        </p:nvSpPr>
        <p:spPr>
          <a:xfrm>
            <a:off x="6739851" y="4736501"/>
            <a:ext cx="5039883" cy="626646"/>
          </a:xfrm>
          <a:prstGeom prst="rect">
            <a:avLst/>
          </a:prstGeom>
          <a:noFill/>
        </p:spPr>
        <p:txBody>
          <a:bodyPr wrap="square" rtlCol="0">
            <a:spAutoFit/>
          </a:bodyPr>
          <a:lstStyle/>
          <a:p>
            <a:pPr defTabSz="914377">
              <a:lnSpc>
                <a:spcPct val="150000"/>
              </a:lnSpc>
              <a:buClrTx/>
            </a:pPr>
            <a:r>
              <a:rPr lang="en-GB" sz="800" kern="1200" dirty="0">
                <a:solidFill>
                  <a:srgbClr val="FFFFFF">
                    <a:lumMod val="50000"/>
                  </a:srgbClr>
                </a:solidFill>
                <a:latin typeface="Open Sans" charset="0"/>
                <a:ea typeface="Open Sans" charset="0"/>
                <a:cs typeface="Open Sans" charset="0"/>
              </a:rPr>
              <a:t>A </a:t>
            </a:r>
            <a:r>
              <a:rPr lang="en-GB" sz="800" kern="1200" dirty="0" err="1">
                <a:solidFill>
                  <a:srgbClr val="FFFFFF">
                    <a:lumMod val="50000"/>
                  </a:srgbClr>
                </a:solidFill>
                <a:latin typeface="Open Sans" charset="0"/>
                <a:ea typeface="Open Sans" charset="0"/>
                <a:cs typeface="Open Sans" charset="0"/>
              </a:rPr>
              <a:t>DaemonSet</a:t>
            </a:r>
            <a:r>
              <a:rPr lang="en-GB" sz="800" kern="1200" dirty="0">
                <a:solidFill>
                  <a:srgbClr val="FFFFFF">
                    <a:lumMod val="50000"/>
                  </a:srgbClr>
                </a:solidFill>
                <a:latin typeface="Open Sans" charset="0"/>
                <a:ea typeface="Open Sans" charset="0"/>
                <a:cs typeface="Open Sans" charset="0"/>
              </a:rPr>
              <a:t> ensures that all (or some) Nodes run a copy of a Pod. As nodes are added to the cluster, Pods are added to them. As nodes are removed from the cluster, those Pods are garbage collected. Deleting a </a:t>
            </a:r>
            <a:r>
              <a:rPr lang="en-GB" sz="800" kern="1200" dirty="0" err="1">
                <a:solidFill>
                  <a:srgbClr val="FFFFFF">
                    <a:lumMod val="50000"/>
                  </a:srgbClr>
                </a:solidFill>
                <a:latin typeface="Open Sans" charset="0"/>
                <a:ea typeface="Open Sans" charset="0"/>
                <a:cs typeface="Open Sans" charset="0"/>
              </a:rPr>
              <a:t>DaemonSet</a:t>
            </a:r>
            <a:r>
              <a:rPr lang="en-GB" sz="800" kern="1200" dirty="0">
                <a:solidFill>
                  <a:srgbClr val="FFFFFF">
                    <a:lumMod val="50000"/>
                  </a:srgbClr>
                </a:solidFill>
                <a:latin typeface="Open Sans" charset="0"/>
                <a:ea typeface="Open Sans" charset="0"/>
                <a:cs typeface="Open Sans" charset="0"/>
              </a:rPr>
              <a:t> will clean up the Pods it created.</a:t>
            </a:r>
            <a:endParaRPr lang="ru-RU" sz="800" kern="1200" dirty="0">
              <a:solidFill>
                <a:srgbClr val="FFFFFF">
                  <a:lumMod val="50000"/>
                </a:srgbClr>
              </a:solidFill>
              <a:latin typeface="Open Sans" charset="0"/>
              <a:ea typeface="Open Sans" charset="0"/>
              <a:cs typeface="Open Sans" charset="0"/>
            </a:endParaRPr>
          </a:p>
        </p:txBody>
      </p:sp>
      <p:sp>
        <p:nvSpPr>
          <p:cNvPr id="11" name="TextBox 10"/>
          <p:cNvSpPr txBox="1"/>
          <p:nvPr/>
        </p:nvSpPr>
        <p:spPr>
          <a:xfrm>
            <a:off x="6739851" y="3909054"/>
            <a:ext cx="1277914" cy="748795"/>
          </a:xfrm>
          <a:prstGeom prst="rect">
            <a:avLst/>
          </a:prstGeom>
          <a:noFill/>
        </p:spPr>
        <p:txBody>
          <a:bodyPr wrap="none" rtlCol="0">
            <a:spAutoFit/>
          </a:bodyPr>
          <a:lstStyle/>
          <a:p>
            <a:pPr defTabSz="914377">
              <a:buClrTx/>
            </a:pPr>
            <a:r>
              <a:rPr lang="en-US" sz="2133" kern="1200" dirty="0">
                <a:solidFill>
                  <a:srgbClr val="383838"/>
                </a:solidFill>
                <a:latin typeface="Bebas Neue" charset="0"/>
                <a:ea typeface="Bebas Neue" charset="0"/>
                <a:cs typeface="Bebas Neue" charset="0"/>
              </a:rPr>
              <a:t>Definition</a:t>
            </a:r>
          </a:p>
          <a:p>
            <a:pPr defTabSz="914377">
              <a:buClrTx/>
            </a:pPr>
            <a:r>
              <a:rPr lang="en-US" sz="2133" kern="1200" dirty="0" err="1">
                <a:solidFill>
                  <a:srgbClr val="383838"/>
                </a:solidFill>
                <a:latin typeface="Bebas Neue" charset="0"/>
                <a:ea typeface="Bebas Neue" charset="0"/>
                <a:cs typeface="Bebas Neue" charset="0"/>
              </a:rPr>
              <a:t>DaemonSets</a:t>
            </a:r>
            <a:endParaRPr lang="ru-RU" sz="2133" kern="1200" dirty="0">
              <a:solidFill>
                <a:srgbClr val="383838"/>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89</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55784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36266" y="1100019"/>
            <a:ext cx="2119491" cy="564322"/>
          </a:xfrm>
          <a:prstGeom prst="rect">
            <a:avLst/>
          </a:prstGeom>
          <a:noFill/>
        </p:spPr>
        <p:txBody>
          <a:bodyPr wrap="none" rtlCol="0">
            <a:spAutoFit/>
          </a:bodyPr>
          <a:lstStyle/>
          <a:p>
            <a:pPr algn="ctr" defTabSz="914377">
              <a:buClrTx/>
            </a:pPr>
            <a:r>
              <a:rPr lang="en-US" sz="3067" kern="1200" dirty="0" err="1">
                <a:solidFill>
                  <a:srgbClr val="383838"/>
                </a:solidFill>
                <a:latin typeface="Bebas Neue" charset="0"/>
                <a:ea typeface="Bebas Neue" charset="0"/>
                <a:cs typeface="Bebas Neue" charset="0"/>
              </a:rPr>
              <a:t>Verwendungen</a:t>
            </a:r>
            <a:endParaRPr lang="ru-RU" sz="3067" kern="1200" dirty="0">
              <a:solidFill>
                <a:srgbClr val="383838"/>
              </a:solidFill>
              <a:latin typeface="Bebas Neue" charset="0"/>
              <a:ea typeface="Bebas Neue" charset="0"/>
              <a:cs typeface="Bebas Neue" charset="0"/>
            </a:endParaRPr>
          </a:p>
        </p:txBody>
      </p:sp>
      <p:sp>
        <p:nvSpPr>
          <p:cNvPr id="7" name="TextBox 6"/>
          <p:cNvSpPr txBox="1"/>
          <p:nvPr/>
        </p:nvSpPr>
        <p:spPr>
          <a:xfrm>
            <a:off x="4908286" y="1580775"/>
            <a:ext cx="2375431" cy="50020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Verschiedene Möglichkeiten wie diese Technologie verwendet werden kann</a:t>
            </a:r>
          </a:p>
        </p:txBody>
      </p:sp>
      <p:grpSp>
        <p:nvGrpSpPr>
          <p:cNvPr id="8" name="Группа 7"/>
          <p:cNvGrpSpPr/>
          <p:nvPr/>
        </p:nvGrpSpPr>
        <p:grpSpPr>
          <a:xfrm>
            <a:off x="731670" y="3614984"/>
            <a:ext cx="3487479" cy="1616148"/>
            <a:chOff x="548752" y="2711239"/>
            <a:chExt cx="2615609" cy="1212111"/>
          </a:xfrm>
        </p:grpSpPr>
        <p:sp>
          <p:nvSpPr>
            <p:cNvPr id="9" name="Прямоугольник 8"/>
            <p:cNvSpPr/>
            <p:nvPr/>
          </p:nvSpPr>
          <p:spPr>
            <a:xfrm>
              <a:off x="548752" y="2711239"/>
              <a:ext cx="2615609" cy="1212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690722" y="2789682"/>
              <a:ext cx="1760338" cy="500233"/>
            </a:xfrm>
            <a:prstGeom prst="rect">
              <a:avLst/>
            </a:prstGeom>
            <a:noFill/>
          </p:spPr>
          <p:txBody>
            <a:bodyPr wrap="none" rtlCol="0">
              <a:spAutoFit/>
            </a:bodyPr>
            <a:lstStyle/>
            <a:p>
              <a:pPr defTabSz="914377">
                <a:buClrTx/>
              </a:pPr>
              <a:r>
                <a:rPr lang="en-GB" sz="1867" kern="1200" dirty="0">
                  <a:solidFill>
                    <a:srgbClr val="FFFFFF"/>
                  </a:solidFill>
                  <a:latin typeface="Bebas Neue" charset="0"/>
                  <a:ea typeface="Bebas Neue" charset="0"/>
                  <a:cs typeface="Bebas Neue" charset="0"/>
                </a:rPr>
                <a:t>running a cluster storage </a:t>
              </a:r>
            </a:p>
            <a:p>
              <a:pPr defTabSz="914377">
                <a:buClrTx/>
              </a:pPr>
              <a:r>
                <a:rPr lang="en-GB" sz="1867" kern="1200" dirty="0">
                  <a:solidFill>
                    <a:srgbClr val="FFFFFF"/>
                  </a:solidFill>
                  <a:latin typeface="Bebas Neue" charset="0"/>
                  <a:ea typeface="Bebas Neue" charset="0"/>
                  <a:cs typeface="Bebas Neue" charset="0"/>
                </a:rPr>
                <a:t>daemon on every node</a:t>
              </a:r>
              <a:endParaRPr lang="ru-RU" sz="1867" kern="1200" dirty="0">
                <a:solidFill>
                  <a:srgbClr val="FFFFFF"/>
                </a:solidFill>
                <a:latin typeface="Bebas Neue" charset="0"/>
                <a:ea typeface="Bebas Neue" charset="0"/>
                <a:cs typeface="Bebas Neue" charset="0"/>
              </a:endParaRPr>
            </a:p>
          </p:txBody>
        </p:sp>
        <p:sp>
          <p:nvSpPr>
            <p:cNvPr id="11" name="TextBox 10"/>
            <p:cNvSpPr txBox="1"/>
            <p:nvPr/>
          </p:nvSpPr>
          <p:spPr>
            <a:xfrm>
              <a:off x="690722" y="3232455"/>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solidFill>
                  <a:latin typeface="Open Sans" charset="0"/>
                  <a:ea typeface="Open Sans" charset="0"/>
                  <a:cs typeface="Open Sans" charset="0"/>
                </a:rPr>
                <a:t>Das Speichern und verarbeiten von Nodes in einem Cluster kann über einem </a:t>
              </a:r>
              <a:r>
                <a:rPr lang="de-DE" sz="800" kern="1200" dirty="0" err="1">
                  <a:solidFill>
                    <a:srgbClr val="FFFFFF"/>
                  </a:solidFill>
                  <a:latin typeface="Open Sans" charset="0"/>
                  <a:ea typeface="Open Sans" charset="0"/>
                  <a:cs typeface="Open Sans" charset="0"/>
                </a:rPr>
                <a:t>Daemeon</a:t>
              </a:r>
              <a:r>
                <a:rPr lang="de-DE" sz="800" kern="1200" dirty="0">
                  <a:solidFill>
                    <a:srgbClr val="FFFFFF"/>
                  </a:solidFill>
                  <a:latin typeface="Open Sans" charset="0"/>
                  <a:ea typeface="Open Sans" charset="0"/>
                  <a:cs typeface="Open Sans" charset="0"/>
                </a:rPr>
                <a:t> erledigt werden.</a:t>
              </a:r>
            </a:p>
          </p:txBody>
        </p:sp>
        <p:grpSp>
          <p:nvGrpSpPr>
            <p:cNvPr id="12" name="Группа 11"/>
            <p:cNvGrpSpPr/>
            <p:nvPr/>
          </p:nvGrpSpPr>
          <p:grpSpPr>
            <a:xfrm>
              <a:off x="2739007" y="3551274"/>
              <a:ext cx="262839" cy="239327"/>
              <a:chOff x="8045441" y="1870148"/>
              <a:chExt cx="361455" cy="329121"/>
            </a:xfrm>
            <a:solidFill>
              <a:schemeClr val="bg1"/>
            </a:solidFill>
          </p:grpSpPr>
          <p:sp>
            <p:nvSpPr>
              <p:cNvPr id="13"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3" name="Группа 32"/>
          <p:cNvGrpSpPr/>
          <p:nvPr/>
        </p:nvGrpSpPr>
        <p:grpSpPr>
          <a:xfrm>
            <a:off x="4404390" y="3614984"/>
            <a:ext cx="3487479" cy="1616148"/>
            <a:chOff x="3303292" y="2711239"/>
            <a:chExt cx="2615609" cy="1212111"/>
          </a:xfrm>
        </p:grpSpPr>
        <p:sp>
          <p:nvSpPr>
            <p:cNvPr id="16" name="Прямоугольник 15"/>
            <p:cNvSpPr/>
            <p:nvPr/>
          </p:nvSpPr>
          <p:spPr>
            <a:xfrm>
              <a:off x="3303292" y="2711239"/>
              <a:ext cx="2615609" cy="1212111"/>
            </a:xfrm>
            <a:prstGeom prst="rect">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3448868" y="2789682"/>
              <a:ext cx="2206373" cy="500233"/>
            </a:xfrm>
            <a:prstGeom prst="rect">
              <a:avLst/>
            </a:prstGeom>
            <a:noFill/>
          </p:spPr>
          <p:txBody>
            <a:bodyPr wrap="none" rtlCol="0">
              <a:spAutoFit/>
            </a:bodyPr>
            <a:lstStyle/>
            <a:p>
              <a:pPr defTabSz="914377">
                <a:buClrTx/>
              </a:pPr>
              <a:r>
                <a:rPr lang="en-GB" sz="1867" kern="1200" dirty="0">
                  <a:solidFill>
                    <a:srgbClr val="FFFFFF"/>
                  </a:solidFill>
                  <a:latin typeface="Bebas Neue" charset="0"/>
                  <a:ea typeface="Bebas Neue" charset="0"/>
                  <a:cs typeface="Bebas Neue" charset="0"/>
                </a:rPr>
                <a:t>running a logs collection daemon </a:t>
              </a:r>
            </a:p>
            <a:p>
              <a:pPr defTabSz="914377">
                <a:buClrTx/>
              </a:pPr>
              <a:r>
                <a:rPr lang="en-GB" sz="1867" kern="1200" dirty="0">
                  <a:solidFill>
                    <a:srgbClr val="FFFFFF"/>
                  </a:solidFill>
                  <a:latin typeface="Bebas Neue" charset="0"/>
                  <a:ea typeface="Bebas Neue" charset="0"/>
                  <a:cs typeface="Bebas Neue" charset="0"/>
                </a:rPr>
                <a:t>on every node</a:t>
              </a:r>
              <a:endParaRPr lang="ru-RU" sz="1867" kern="1200" dirty="0">
                <a:solidFill>
                  <a:srgbClr val="FFFFFF"/>
                </a:solidFill>
                <a:latin typeface="Bebas Neue" charset="0"/>
                <a:ea typeface="Bebas Neue" charset="0"/>
                <a:cs typeface="Bebas Neue" charset="0"/>
              </a:endParaRPr>
            </a:p>
          </p:txBody>
        </p:sp>
        <p:sp>
          <p:nvSpPr>
            <p:cNvPr id="18" name="TextBox 17"/>
            <p:cNvSpPr txBox="1"/>
            <p:nvPr/>
          </p:nvSpPr>
          <p:spPr>
            <a:xfrm>
              <a:off x="3445262" y="3232455"/>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solidFill>
                  <a:latin typeface="Open Sans" charset="0"/>
                  <a:ea typeface="Open Sans" charset="0"/>
                  <a:cs typeface="Open Sans" charset="0"/>
                </a:rPr>
                <a:t>Logs werden wie bei jedem Container geworfen. Mittels eines </a:t>
              </a:r>
              <a:r>
                <a:rPr lang="de-DE" sz="800" kern="1200" dirty="0" err="1">
                  <a:solidFill>
                    <a:srgbClr val="FFFFFF"/>
                  </a:solidFill>
                  <a:latin typeface="Open Sans" charset="0"/>
                  <a:ea typeface="Open Sans" charset="0"/>
                  <a:cs typeface="Open Sans" charset="0"/>
                </a:rPr>
                <a:t>Daemon</a:t>
              </a:r>
              <a:r>
                <a:rPr lang="de-DE" sz="800" kern="1200" dirty="0">
                  <a:solidFill>
                    <a:srgbClr val="FFFFFF"/>
                  </a:solidFill>
                  <a:latin typeface="Open Sans" charset="0"/>
                  <a:ea typeface="Open Sans" charset="0"/>
                  <a:cs typeface="Open Sans" charset="0"/>
                </a:rPr>
                <a:t> ist es möglich diese Logs sicher und effizient zu speichern.</a:t>
              </a:r>
            </a:p>
          </p:txBody>
        </p:sp>
        <p:grpSp>
          <p:nvGrpSpPr>
            <p:cNvPr id="19" name="Группа 18"/>
            <p:cNvGrpSpPr/>
            <p:nvPr/>
          </p:nvGrpSpPr>
          <p:grpSpPr>
            <a:xfrm>
              <a:off x="5493547" y="3551274"/>
              <a:ext cx="262839" cy="239327"/>
              <a:chOff x="8045441" y="1870148"/>
              <a:chExt cx="361455" cy="329121"/>
            </a:xfrm>
            <a:solidFill>
              <a:schemeClr val="bg1"/>
            </a:solidFill>
          </p:grpSpPr>
          <p:sp>
            <p:nvSpPr>
              <p:cNvPr id="20"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1"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4" name="Группа 33"/>
          <p:cNvGrpSpPr/>
          <p:nvPr/>
        </p:nvGrpSpPr>
        <p:grpSpPr>
          <a:xfrm>
            <a:off x="8077110" y="3614984"/>
            <a:ext cx="3487479" cy="1616148"/>
            <a:chOff x="6057832" y="2711239"/>
            <a:chExt cx="2615609" cy="1212111"/>
          </a:xfrm>
        </p:grpSpPr>
        <p:sp>
          <p:nvSpPr>
            <p:cNvPr id="23" name="Прямоугольник 22"/>
            <p:cNvSpPr/>
            <p:nvPr/>
          </p:nvSpPr>
          <p:spPr>
            <a:xfrm>
              <a:off x="6057832" y="2711239"/>
              <a:ext cx="2615609" cy="1212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199802" y="2792223"/>
              <a:ext cx="2248453" cy="500233"/>
            </a:xfrm>
            <a:prstGeom prst="rect">
              <a:avLst/>
            </a:prstGeom>
            <a:noFill/>
          </p:spPr>
          <p:txBody>
            <a:bodyPr wrap="none" rtlCol="0">
              <a:spAutoFit/>
            </a:bodyPr>
            <a:lstStyle/>
            <a:p>
              <a:pPr defTabSz="914377">
                <a:buClrTx/>
              </a:pPr>
              <a:r>
                <a:rPr lang="en-GB" sz="1867" kern="1200" dirty="0">
                  <a:solidFill>
                    <a:srgbClr val="FFFFFF"/>
                  </a:solidFill>
                  <a:latin typeface="Bebas Neue" charset="0"/>
                  <a:ea typeface="Bebas Neue" charset="0"/>
                  <a:cs typeface="Bebas Neue" charset="0"/>
                </a:rPr>
                <a:t>running a node monitoring daemon </a:t>
              </a:r>
            </a:p>
            <a:p>
              <a:pPr defTabSz="914377">
                <a:buClrTx/>
              </a:pPr>
              <a:r>
                <a:rPr lang="en-GB" sz="1867" kern="1200" dirty="0">
                  <a:solidFill>
                    <a:srgbClr val="FFFFFF"/>
                  </a:solidFill>
                  <a:latin typeface="Bebas Neue" charset="0"/>
                  <a:ea typeface="Bebas Neue" charset="0"/>
                  <a:cs typeface="Bebas Neue" charset="0"/>
                </a:rPr>
                <a:t>on every node</a:t>
              </a:r>
              <a:endParaRPr lang="ru-RU" sz="1867" kern="1200" dirty="0">
                <a:solidFill>
                  <a:srgbClr val="FFFFFF"/>
                </a:solidFill>
                <a:latin typeface="Bebas Neue" charset="0"/>
                <a:ea typeface="Bebas Neue" charset="0"/>
                <a:cs typeface="Bebas Neue" charset="0"/>
              </a:endParaRPr>
            </a:p>
          </p:txBody>
        </p:sp>
        <p:sp>
          <p:nvSpPr>
            <p:cNvPr id="25" name="TextBox 24"/>
            <p:cNvSpPr txBox="1"/>
            <p:nvPr/>
          </p:nvSpPr>
          <p:spPr>
            <a:xfrm>
              <a:off x="6199802" y="3232455"/>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solidFill>
                  <a:latin typeface="Open Sans" charset="0"/>
                  <a:ea typeface="Open Sans" charset="0"/>
                  <a:cs typeface="Open Sans" charset="0"/>
                </a:rPr>
                <a:t>Das sichergehen das alle Nodes laufen ist </a:t>
              </a:r>
              <a:r>
                <a:rPr lang="de-DE" sz="800" kern="1200" dirty="0" err="1">
                  <a:solidFill>
                    <a:srgbClr val="FFFFFF"/>
                  </a:solidFill>
                  <a:latin typeface="Open Sans" charset="0"/>
                  <a:ea typeface="Open Sans" charset="0"/>
                  <a:cs typeface="Open Sans" charset="0"/>
                </a:rPr>
                <a:t>essentzeik</a:t>
              </a:r>
              <a:r>
                <a:rPr lang="de-DE" sz="800" kern="1200" dirty="0">
                  <a:solidFill>
                    <a:srgbClr val="FFFFFF"/>
                  </a:solidFill>
                  <a:latin typeface="Open Sans" charset="0"/>
                  <a:ea typeface="Open Sans" charset="0"/>
                  <a:cs typeface="Open Sans" charset="0"/>
                </a:rPr>
                <a:t> um keinen Datenverlust feststellen zu müssen.</a:t>
              </a:r>
            </a:p>
          </p:txBody>
        </p:sp>
        <p:grpSp>
          <p:nvGrpSpPr>
            <p:cNvPr id="26" name="Группа 25"/>
            <p:cNvGrpSpPr/>
            <p:nvPr/>
          </p:nvGrpSpPr>
          <p:grpSpPr>
            <a:xfrm>
              <a:off x="8248087" y="3551274"/>
              <a:ext cx="262839" cy="239327"/>
              <a:chOff x="8045441" y="1870148"/>
              <a:chExt cx="361455" cy="329121"/>
            </a:xfrm>
            <a:solidFill>
              <a:schemeClr val="bg1"/>
            </a:solidFill>
          </p:grpSpPr>
          <p:sp>
            <p:nvSpPr>
              <p:cNvPr id="2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0" name="Группа 29"/>
          <p:cNvGrpSpPr/>
          <p:nvPr/>
        </p:nvGrpSpPr>
        <p:grpSpPr>
          <a:xfrm>
            <a:off x="11319310" y="359343"/>
            <a:ext cx="603183" cy="603183"/>
            <a:chOff x="8489482" y="269507"/>
            <a:chExt cx="452387" cy="452387"/>
          </a:xfrm>
        </p:grpSpPr>
        <p:sp>
          <p:nvSpPr>
            <p:cNvPr id="31" name="Овал 30"/>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2" name="TextBox 31"/>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90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63328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584313"/>
            <a:ext cx="3935693" cy="1384995"/>
          </a:xfrm>
          <a:prstGeom prst="rect">
            <a:avLst/>
          </a:prstGeom>
          <a:noFill/>
        </p:spPr>
        <p:txBody>
          <a:bodyPr wrap="none" rtlCol="0">
            <a:spAutoFit/>
          </a:bodyPr>
          <a:lstStyle/>
          <a:p>
            <a:pPr lvl="0" defTabSz="914377">
              <a:buClrTx/>
            </a:pPr>
            <a:r>
              <a:rPr lang="de-DE" sz="2800" kern="1200" dirty="0">
                <a:latin typeface="Bebas Neue" charset="0"/>
                <a:ea typeface="Bebas Neue" charset="0"/>
                <a:cs typeface="Bebas Neue" charset="0"/>
              </a:rPr>
              <a:t>Design Konzept, Best Practices </a:t>
            </a:r>
          </a:p>
          <a:p>
            <a:pPr lvl="0" defTabSz="914377">
              <a:buClrTx/>
            </a:pPr>
            <a:r>
              <a:rPr lang="de-DE" sz="2800" kern="1200" dirty="0">
                <a:latin typeface="Bebas Neue" charset="0"/>
                <a:ea typeface="Bebas Neue" charset="0"/>
                <a:cs typeface="Bebas Neue" charset="0"/>
              </a:rPr>
              <a:t>für Microservice </a:t>
            </a:r>
          </a:p>
          <a:p>
            <a:pPr lvl="0" defTabSz="914377">
              <a:buClrTx/>
            </a:pPr>
            <a:r>
              <a:rPr lang="de-DE" sz="2800" kern="1200" dirty="0">
                <a:latin typeface="Bebas Neue" charset="0"/>
                <a:ea typeface="Bebas Neue" charset="0"/>
                <a:cs typeface="Bebas Neue" charset="0"/>
              </a:rPr>
              <a:t>basierte Anwendungen</a:t>
            </a:r>
          </a:p>
        </p:txBody>
      </p:sp>
      <p:sp>
        <p:nvSpPr>
          <p:cNvPr id="8" name="TextBox 7"/>
          <p:cNvSpPr txBox="1"/>
          <p:nvPr/>
        </p:nvSpPr>
        <p:spPr>
          <a:xfrm>
            <a:off x="585050" y="3969308"/>
            <a:ext cx="3118270"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Jobs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4F3E549D-EA62-BAE8-B5F8-E48F7A531C2B}"/>
              </a:ext>
            </a:extLst>
          </p:cNvPr>
          <p:cNvPicPr>
            <a:picLocks noGrp="1" noChangeAspect="1"/>
          </p:cNvPicPr>
          <p:nvPr>
            <p:ph type="pic" sz="quarter" idx="10"/>
          </p:nvPr>
        </p:nvPicPr>
        <p:blipFill rotWithShape="1">
          <a:blip r:embed="rId3"/>
          <a:srcRect l="4471" t="-797" r="9482" b="-5516"/>
          <a:stretch/>
        </p:blipFill>
        <p:spPr>
          <a:xfrm>
            <a:off x="4702175" y="0"/>
            <a:ext cx="7489825" cy="6858000"/>
          </a:xfrm>
          <a:solidFill>
            <a:schemeClr val="bg1"/>
          </a:solidFill>
        </p:spPr>
      </p:pic>
    </p:spTree>
    <p:extLst>
      <p:ext uri="{BB962C8B-B14F-4D97-AF65-F5344CB8AC3E}">
        <p14:creationId xmlns:p14="http://schemas.microsoft.com/office/powerpoint/2010/main" val="135918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descr="Ein Bild, das Text, Frachtcontainer, Outdoorobjekt enthält.&#10;&#10;Automatisch generierte Beschreibung">
            <a:extLst>
              <a:ext uri="{FF2B5EF4-FFF2-40B4-BE49-F238E27FC236}">
                <a16:creationId xmlns:a16="http://schemas.microsoft.com/office/drawing/2014/main" id="{0D08A7A9-BDD8-B847-ED36-9B90ED4559EB}"/>
              </a:ext>
            </a:extLst>
          </p:cNvPr>
          <p:cNvPicPr>
            <a:picLocks noGrp="1" noChangeAspect="1"/>
          </p:cNvPicPr>
          <p:nvPr>
            <p:ph type="pic" sz="quarter" idx="13"/>
          </p:nvPr>
        </p:nvPicPr>
        <p:blipFill>
          <a:blip r:embed="rId2"/>
          <a:srcRect l="28843" r="28843"/>
          <a:stretch>
            <a:fillRect/>
          </a:stretch>
        </p:blipFill>
        <p:spPr>
          <a:xfrm>
            <a:off x="239713" y="357188"/>
            <a:ext cx="2976562" cy="4703762"/>
          </a:xfrm>
        </p:spPr>
      </p:pic>
      <p:pic>
        <p:nvPicPr>
          <p:cNvPr id="18" name="Bildplatzhalter 17" descr="Ein Bild, das Text enthält.&#10;&#10;Automatisch generierte Beschreibung">
            <a:extLst>
              <a:ext uri="{FF2B5EF4-FFF2-40B4-BE49-F238E27FC236}">
                <a16:creationId xmlns:a16="http://schemas.microsoft.com/office/drawing/2014/main" id="{62117B35-D48F-2A20-7849-78FD81531F0D}"/>
              </a:ext>
            </a:extLst>
          </p:cNvPr>
          <p:cNvPicPr>
            <a:picLocks noGrp="1" noChangeAspect="1"/>
          </p:cNvPicPr>
          <p:nvPr>
            <p:ph type="pic" sz="quarter" idx="14"/>
          </p:nvPr>
        </p:nvPicPr>
        <p:blipFill rotWithShape="1">
          <a:blip r:embed="rId3"/>
          <a:srcRect l="6793" t="-152" r="66039" b="152"/>
          <a:stretch/>
        </p:blipFill>
        <p:spPr>
          <a:xfrm>
            <a:off x="3454400" y="1797050"/>
            <a:ext cx="3025775" cy="4800600"/>
          </a:xfrm>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sp>
        <p:nvSpPr>
          <p:cNvPr id="10" name="TextBox 9"/>
          <p:cNvSpPr txBox="1"/>
          <p:nvPr/>
        </p:nvSpPr>
        <p:spPr>
          <a:xfrm>
            <a:off x="6739851" y="4736501"/>
            <a:ext cx="5039883" cy="995978"/>
          </a:xfrm>
          <a:prstGeom prst="rect">
            <a:avLst/>
          </a:prstGeom>
          <a:noFill/>
        </p:spPr>
        <p:txBody>
          <a:bodyPr wrap="square" rtlCol="0">
            <a:spAutoFit/>
          </a:bodyPr>
          <a:lstStyle/>
          <a:p>
            <a:pPr defTabSz="914377">
              <a:lnSpc>
                <a:spcPct val="150000"/>
              </a:lnSpc>
              <a:buClrTx/>
            </a:pPr>
            <a:r>
              <a:rPr lang="en-GB" sz="800" kern="1200" dirty="0">
                <a:solidFill>
                  <a:srgbClr val="FFFFFF">
                    <a:lumMod val="50000"/>
                  </a:srgbClr>
                </a:solidFill>
                <a:latin typeface="Open Sans" charset="0"/>
                <a:ea typeface="Open Sans" charset="0"/>
                <a:cs typeface="Open Sans" charset="0"/>
              </a:rPr>
              <a:t>A Job creates one or more Pods and will continue to retry execution of the Pods until a specified number of them successfully terminate. As pods successfully complete, the Job tracks the successful completions. When a specified number of successful completions is reached, the task (</a:t>
            </a:r>
            <a:r>
              <a:rPr lang="en-GB" sz="800" kern="1200" dirty="0" err="1">
                <a:solidFill>
                  <a:srgbClr val="FFFFFF">
                    <a:lumMod val="50000"/>
                  </a:srgbClr>
                </a:solidFill>
                <a:latin typeface="Open Sans" charset="0"/>
                <a:ea typeface="Open Sans" charset="0"/>
                <a:cs typeface="Open Sans" charset="0"/>
              </a:rPr>
              <a:t>ie</a:t>
            </a:r>
            <a:r>
              <a:rPr lang="en-GB" sz="800" kern="1200" dirty="0">
                <a:solidFill>
                  <a:srgbClr val="FFFFFF">
                    <a:lumMod val="50000"/>
                  </a:srgbClr>
                </a:solidFill>
                <a:latin typeface="Open Sans" charset="0"/>
                <a:ea typeface="Open Sans" charset="0"/>
                <a:cs typeface="Open Sans" charset="0"/>
              </a:rPr>
              <a:t>, Job) is complete. Deleting a Job will clean up the Pods it created. Suspending a Job will delete its active Pods until the Job is resumed again.</a:t>
            </a:r>
            <a:endParaRPr lang="ru-RU" sz="800" kern="1200" dirty="0">
              <a:solidFill>
                <a:srgbClr val="FFFFFF">
                  <a:lumMod val="50000"/>
                </a:srgbClr>
              </a:solidFill>
              <a:latin typeface="Open Sans" charset="0"/>
              <a:ea typeface="Open Sans" charset="0"/>
              <a:cs typeface="Open Sans" charset="0"/>
            </a:endParaRPr>
          </a:p>
        </p:txBody>
      </p:sp>
      <p:sp>
        <p:nvSpPr>
          <p:cNvPr id="11" name="TextBox 10"/>
          <p:cNvSpPr txBox="1"/>
          <p:nvPr/>
        </p:nvSpPr>
        <p:spPr>
          <a:xfrm>
            <a:off x="6739851" y="3909054"/>
            <a:ext cx="1090363" cy="748795"/>
          </a:xfrm>
          <a:prstGeom prst="rect">
            <a:avLst/>
          </a:prstGeom>
          <a:noFill/>
        </p:spPr>
        <p:txBody>
          <a:bodyPr wrap="none" rtlCol="0">
            <a:spAutoFit/>
          </a:bodyPr>
          <a:lstStyle/>
          <a:p>
            <a:pPr defTabSz="914377">
              <a:buClrTx/>
            </a:pPr>
            <a:r>
              <a:rPr lang="en-US" sz="2133" kern="1200" dirty="0">
                <a:solidFill>
                  <a:srgbClr val="383838"/>
                </a:solidFill>
                <a:latin typeface="Bebas Neue" charset="0"/>
                <a:ea typeface="Bebas Neue" charset="0"/>
                <a:cs typeface="Bebas Neue" charset="0"/>
              </a:rPr>
              <a:t>Definition</a:t>
            </a:r>
          </a:p>
          <a:p>
            <a:pPr defTabSz="914377">
              <a:buClrTx/>
            </a:pPr>
            <a:r>
              <a:rPr lang="en-US" sz="2133" kern="1200" dirty="0">
                <a:solidFill>
                  <a:srgbClr val="383838"/>
                </a:solidFill>
                <a:latin typeface="Bebas Neue" charset="0"/>
                <a:ea typeface="Bebas Neue" charset="0"/>
                <a:cs typeface="Bebas Neue" charset="0"/>
              </a:rPr>
              <a:t>Jobs</a:t>
            </a:r>
            <a:endParaRPr lang="ru-RU" sz="2133" kern="1200" dirty="0">
              <a:solidFill>
                <a:srgbClr val="383838"/>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92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90512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platzhalter 21" descr="Ein Bild, das Text, Elektronik, Computer, Schreibtisch enthält.&#10;&#10;Automatisch generierte Beschreibung">
            <a:extLst>
              <a:ext uri="{FF2B5EF4-FFF2-40B4-BE49-F238E27FC236}">
                <a16:creationId xmlns:a16="http://schemas.microsoft.com/office/drawing/2014/main" id="{58AF5B76-23D8-DEAE-8D6B-6C0AB2B88B74}"/>
              </a:ext>
            </a:extLst>
          </p:cNvPr>
          <p:cNvPicPr>
            <a:picLocks noGrp="1" noChangeAspect="1"/>
          </p:cNvPicPr>
          <p:nvPr>
            <p:ph type="pic" sz="quarter" idx="13"/>
          </p:nvPr>
        </p:nvPicPr>
        <p:blipFill>
          <a:blip r:embed="rId2"/>
          <a:srcRect t="714" b="714"/>
          <a:stretch>
            <a:fillRect/>
          </a:stretch>
        </p:blipFill>
        <p:spPr>
          <a:xfrm>
            <a:off x="696913" y="741363"/>
            <a:ext cx="5111750" cy="3359150"/>
          </a:xfrm>
        </p:spPr>
      </p:pic>
      <p:pic>
        <p:nvPicPr>
          <p:cNvPr id="24" name="Bildplatzhalter 23" descr="Ein Bild, das Text, Frachtcontainer, Outdoorobjekt enthält.&#10;&#10;Automatisch generierte Beschreibung">
            <a:extLst>
              <a:ext uri="{FF2B5EF4-FFF2-40B4-BE49-F238E27FC236}">
                <a16:creationId xmlns:a16="http://schemas.microsoft.com/office/drawing/2014/main" id="{628D229A-567A-AD23-2D43-5AC4E9131EA6}"/>
              </a:ext>
            </a:extLst>
          </p:cNvPr>
          <p:cNvPicPr>
            <a:picLocks noGrp="1" noChangeAspect="1"/>
          </p:cNvPicPr>
          <p:nvPr>
            <p:ph type="pic" sz="quarter" idx="14"/>
          </p:nvPr>
        </p:nvPicPr>
        <p:blipFill>
          <a:blip r:embed="rId3"/>
          <a:srcRect t="846" b="846"/>
          <a:stretch>
            <a:fillRect/>
          </a:stretch>
        </p:blipFill>
        <p:spPr>
          <a:xfrm>
            <a:off x="6000750" y="2565400"/>
            <a:ext cx="5110163" cy="3359150"/>
          </a:xfrm>
        </p:spPr>
      </p:pic>
      <p:grpSp>
        <p:nvGrpSpPr>
          <p:cNvPr id="20" name="Группа 19"/>
          <p:cNvGrpSpPr/>
          <p:nvPr/>
        </p:nvGrpSpPr>
        <p:grpSpPr>
          <a:xfrm>
            <a:off x="6192011" y="1221813"/>
            <a:ext cx="3936437" cy="852349"/>
            <a:chOff x="4644008" y="916359"/>
            <a:chExt cx="2952328" cy="639262"/>
          </a:xfrm>
        </p:grpSpPr>
        <p:sp>
          <p:nvSpPr>
            <p:cNvPr id="6" name="TextBox 5"/>
            <p:cNvSpPr txBox="1"/>
            <p:nvPr/>
          </p:nvSpPr>
          <p:spPr>
            <a:xfrm>
              <a:off x="4644008" y="1224136"/>
              <a:ext cx="2952328"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Suchen Sie ein Anwendungsbeispiel raus für Jobs in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Versuchen Sie dies sich vorzustellen und stellen Sie es dann in der Gruppe vor.</a:t>
              </a:r>
            </a:p>
          </p:txBody>
        </p:sp>
        <p:sp>
          <p:nvSpPr>
            <p:cNvPr id="7" name="TextBox 6"/>
            <p:cNvSpPr txBox="1"/>
            <p:nvPr/>
          </p:nvSpPr>
          <p:spPr>
            <a:xfrm>
              <a:off x="4644008" y="916359"/>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2</a:t>
              </a:r>
              <a:endParaRPr lang="ru-RU" sz="1867" kern="1200" dirty="0">
                <a:solidFill>
                  <a:srgbClr val="383838"/>
                </a:solidFill>
                <a:latin typeface="Bebas Neue" charset="0"/>
                <a:ea typeface="Bebas Neue" charset="0"/>
                <a:cs typeface="Bebas Neue" charset="0"/>
              </a:endParaRPr>
            </a:p>
          </p:txBody>
        </p:sp>
      </p:grpSp>
      <p:grpSp>
        <p:nvGrpSpPr>
          <p:cNvPr id="19" name="Группа 18"/>
          <p:cNvGrpSpPr/>
          <p:nvPr/>
        </p:nvGrpSpPr>
        <p:grpSpPr>
          <a:xfrm>
            <a:off x="815414" y="4581129"/>
            <a:ext cx="3936437" cy="1037016"/>
            <a:chOff x="611560" y="3435846"/>
            <a:chExt cx="2952328" cy="777762"/>
          </a:xfrm>
        </p:grpSpPr>
        <p:sp>
          <p:nvSpPr>
            <p:cNvPr id="8" name="TextBox 7"/>
            <p:cNvSpPr txBox="1"/>
            <p:nvPr/>
          </p:nvSpPr>
          <p:spPr>
            <a:xfrm>
              <a:off x="611560" y="3743623"/>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Recherchieren Sie welche Verwendung Jobs haben und in welchen Fällen und oder Anforderungen man diese verwendet. Des weiteren gehen Sie besonders darauf ein welche Vorteile man hier finden kann.</a:t>
              </a:r>
            </a:p>
          </p:txBody>
        </p:sp>
        <p:sp>
          <p:nvSpPr>
            <p:cNvPr id="9" name="TextBox 8"/>
            <p:cNvSpPr txBox="1"/>
            <p:nvPr/>
          </p:nvSpPr>
          <p:spPr>
            <a:xfrm>
              <a:off x="611560" y="3435846"/>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1</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5420785" y="3525011"/>
            <a:ext cx="966391" cy="966391"/>
            <a:chOff x="4065588" y="2643758"/>
            <a:chExt cx="724793" cy="724793"/>
          </a:xfrm>
        </p:grpSpPr>
        <p:sp>
          <p:nvSpPr>
            <p:cNvPr id="5" name="Овал 4"/>
            <p:cNvSpPr/>
            <p:nvPr/>
          </p:nvSpPr>
          <p:spPr>
            <a:xfrm>
              <a:off x="4065588" y="2643758"/>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0" name="Группа 9"/>
            <p:cNvGrpSpPr/>
            <p:nvPr/>
          </p:nvGrpSpPr>
          <p:grpSpPr>
            <a:xfrm>
              <a:off x="4268167" y="2824322"/>
              <a:ext cx="319634" cy="343606"/>
              <a:chOff x="3173295" y="3583792"/>
              <a:chExt cx="382962" cy="411684"/>
            </a:xfrm>
            <a:solidFill>
              <a:schemeClr val="bg1"/>
            </a:solidFill>
          </p:grpSpPr>
          <p:sp>
            <p:nvSpPr>
              <p:cNvPr id="11"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93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8666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1"/>
            <a:ext cx="4097234" cy="985433"/>
            <a:chOff x="465411" y="3651870"/>
            <a:chExt cx="3072927" cy="739075"/>
          </a:xfrm>
        </p:grpSpPr>
        <p:sp>
          <p:nvSpPr>
            <p:cNvPr id="7" name="TextBox 6"/>
            <p:cNvSpPr txBox="1"/>
            <p:nvPr/>
          </p:nvSpPr>
          <p:spPr>
            <a:xfrm>
              <a:off x="467544" y="3651870"/>
              <a:ext cx="3070794"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Flexibles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Anwendungsdeployment</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1393108" cy="41910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Arbeiten mit Labels und Label-Selektoren</a:t>
              </a:r>
            </a:p>
          </p:txBody>
        </p:sp>
      </p:grpSp>
      <p:pic>
        <p:nvPicPr>
          <p:cNvPr id="3" name="Bildplatzhalter 3" descr="Ein Bild, das Text enthält.&#10;&#10;Automatisch generierte Beschreibung">
            <a:extLst>
              <a:ext uri="{FF2B5EF4-FFF2-40B4-BE49-F238E27FC236}">
                <a16:creationId xmlns:a16="http://schemas.microsoft.com/office/drawing/2014/main" id="{FD41223D-51D1-0321-252C-BF9D6A50204F}"/>
              </a:ext>
            </a:extLst>
          </p:cNvPr>
          <p:cNvPicPr>
            <a:picLocks noGrp="1" noChangeAspect="1"/>
          </p:cNvPicPr>
          <p:nvPr>
            <p:ph type="pic" sz="quarter" idx="10"/>
          </p:nvPr>
        </p:nvPicPr>
        <p:blipFill rotWithShape="1">
          <a:blip r:embed="rId3"/>
          <a:srcRect b="7356"/>
          <a:stretch/>
        </p:blipFill>
        <p:spPr>
          <a:xfrm>
            <a:off x="0" y="0"/>
            <a:ext cx="12192000" cy="4868863"/>
          </a:xfrm>
        </p:spPr>
      </p:pic>
    </p:spTree>
    <p:extLst>
      <p:ext uri="{BB962C8B-B14F-4D97-AF65-F5344CB8AC3E}">
        <p14:creationId xmlns:p14="http://schemas.microsoft.com/office/powerpoint/2010/main" val="3850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descr="Ein Bild, das Text, Buch, Regal, gefüttert enthält.&#10;&#10;Automatisch generierte Beschreibung">
            <a:extLst>
              <a:ext uri="{FF2B5EF4-FFF2-40B4-BE49-F238E27FC236}">
                <a16:creationId xmlns:a16="http://schemas.microsoft.com/office/drawing/2014/main" id="{EFAA1707-CE3C-9868-B81E-1B29701FBEF1}"/>
              </a:ext>
            </a:extLst>
          </p:cNvPr>
          <p:cNvPicPr>
            <a:picLocks noGrp="1" noChangeAspect="1"/>
          </p:cNvPicPr>
          <p:nvPr>
            <p:ph type="pic" sz="quarter" idx="13"/>
          </p:nvPr>
        </p:nvPicPr>
        <p:blipFill rotWithShape="1">
          <a:blip r:embed="rId2"/>
          <a:srcRect l="10806" t="-46" r="53598" b="46"/>
          <a:stretch/>
        </p:blipFill>
        <p:spPr>
          <a:xfrm>
            <a:off x="239713" y="357188"/>
            <a:ext cx="2976562" cy="4703762"/>
          </a:xfrm>
        </p:spPr>
      </p:pic>
      <p:pic>
        <p:nvPicPr>
          <p:cNvPr id="16" name="Bildplatzhalter 15" descr="Ein Bild, das Text, Frachtcontainer, Outdoorobjekt enthält.&#10;&#10;Automatisch generierte Beschreibung">
            <a:extLst>
              <a:ext uri="{FF2B5EF4-FFF2-40B4-BE49-F238E27FC236}">
                <a16:creationId xmlns:a16="http://schemas.microsoft.com/office/drawing/2014/main" id="{0D2BC4E5-6914-FCE7-4E7F-B9B26EE37749}"/>
              </a:ext>
            </a:extLst>
          </p:cNvPr>
          <p:cNvPicPr>
            <a:picLocks noGrp="1" noChangeAspect="1"/>
          </p:cNvPicPr>
          <p:nvPr>
            <p:ph type="pic" sz="quarter" idx="14"/>
          </p:nvPr>
        </p:nvPicPr>
        <p:blipFill>
          <a:blip r:embed="rId3"/>
          <a:srcRect l="28927" r="28927"/>
          <a:stretch>
            <a:fillRect/>
          </a:stretch>
        </p:blipFill>
        <p:spPr>
          <a:xfrm>
            <a:off x="3454400" y="1797050"/>
            <a:ext cx="3025775" cy="4800600"/>
          </a:xfrm>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sp>
        <p:nvSpPr>
          <p:cNvPr id="10" name="TextBox 9"/>
          <p:cNvSpPr txBox="1"/>
          <p:nvPr/>
        </p:nvSpPr>
        <p:spPr>
          <a:xfrm>
            <a:off x="6739851" y="4736501"/>
            <a:ext cx="5039883" cy="1180644"/>
          </a:xfrm>
          <a:prstGeom prst="rect">
            <a:avLst/>
          </a:prstGeom>
          <a:noFill/>
        </p:spPr>
        <p:txBody>
          <a:bodyPr wrap="square" rtlCol="0">
            <a:spAutoFit/>
          </a:bodyPr>
          <a:lstStyle/>
          <a:p>
            <a:pPr defTabSz="914377">
              <a:lnSpc>
                <a:spcPct val="150000"/>
              </a:lnSpc>
              <a:buClrTx/>
            </a:pPr>
            <a:r>
              <a:rPr lang="en-GB" sz="800" kern="1200" dirty="0">
                <a:solidFill>
                  <a:srgbClr val="FFFFFF">
                    <a:lumMod val="50000"/>
                  </a:srgbClr>
                </a:solidFill>
                <a:latin typeface="Open Sans" charset="0"/>
                <a:ea typeface="Open Sans" charset="0"/>
                <a:cs typeface="Open Sans" charset="0"/>
              </a:rPr>
              <a:t>Labels are key/value pairs that are attached to objects, such as pods. Labels are intended to be used to specify identifying attributes of objects that are meaningful and relevant to users, but do not directly imply semantics to the core system. Labels can be used to organize and to select subsets of objects. Labels can be attached to objects at creation time and subsequently added and modified at any time. Each object can have a set of key/value labels defined. Each Key must be unique for a given object.</a:t>
            </a:r>
            <a:endParaRPr lang="ru-RU" sz="800" kern="1200" dirty="0">
              <a:solidFill>
                <a:srgbClr val="FFFFFF">
                  <a:lumMod val="50000"/>
                </a:srgbClr>
              </a:solidFill>
              <a:latin typeface="Open Sans" charset="0"/>
              <a:ea typeface="Open Sans" charset="0"/>
              <a:cs typeface="Open Sans" charset="0"/>
            </a:endParaRPr>
          </a:p>
        </p:txBody>
      </p:sp>
      <p:sp>
        <p:nvSpPr>
          <p:cNvPr id="11" name="TextBox 10"/>
          <p:cNvSpPr txBox="1"/>
          <p:nvPr/>
        </p:nvSpPr>
        <p:spPr>
          <a:xfrm>
            <a:off x="6739851" y="3909054"/>
            <a:ext cx="1090363" cy="748795"/>
          </a:xfrm>
          <a:prstGeom prst="rect">
            <a:avLst/>
          </a:prstGeom>
          <a:noFill/>
        </p:spPr>
        <p:txBody>
          <a:bodyPr wrap="none" rtlCol="0">
            <a:spAutoFit/>
          </a:bodyPr>
          <a:lstStyle/>
          <a:p>
            <a:pPr defTabSz="914377">
              <a:buClrTx/>
            </a:pPr>
            <a:r>
              <a:rPr lang="en-US" sz="2133" kern="1200" dirty="0">
                <a:solidFill>
                  <a:srgbClr val="383838"/>
                </a:solidFill>
                <a:latin typeface="Bebas Neue" charset="0"/>
                <a:ea typeface="Bebas Neue" charset="0"/>
                <a:cs typeface="Bebas Neue" charset="0"/>
              </a:rPr>
              <a:t>Definition</a:t>
            </a:r>
          </a:p>
          <a:p>
            <a:pPr defTabSz="914377">
              <a:buClrTx/>
            </a:pPr>
            <a:r>
              <a:rPr lang="en-US" sz="2133" kern="1200" dirty="0">
                <a:solidFill>
                  <a:srgbClr val="383838"/>
                </a:solidFill>
                <a:latin typeface="Bebas Neue" charset="0"/>
                <a:ea typeface="Bebas Neue" charset="0"/>
                <a:cs typeface="Bebas Neue" charset="0"/>
              </a:rPr>
              <a:t>Label</a:t>
            </a:r>
            <a:endParaRPr lang="ru-RU" sz="2133" kern="1200" dirty="0">
              <a:solidFill>
                <a:srgbClr val="383838"/>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95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8386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46873" y="1100019"/>
            <a:ext cx="1898277"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Bestandteile</a:t>
            </a:r>
          </a:p>
        </p:txBody>
      </p:sp>
      <p:sp>
        <p:nvSpPr>
          <p:cNvPr id="8" name="TextBox 7"/>
          <p:cNvSpPr txBox="1"/>
          <p:nvPr/>
        </p:nvSpPr>
        <p:spPr>
          <a:xfrm>
            <a:off x="4908286" y="1580775"/>
            <a:ext cx="2375431"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Die wichtigsten Bestandteile</a:t>
            </a: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732412"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vielfältig</a:t>
              </a:r>
            </a:p>
          </p:txBody>
        </p:sp>
        <p:sp>
          <p:nvSpPr>
            <p:cNvPr id="18" name="TextBox 17"/>
            <p:cNvSpPr txBox="1"/>
            <p:nvPr/>
          </p:nvSpPr>
          <p:spPr>
            <a:xfrm>
              <a:off x="6310029" y="2435014"/>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Labels sowie Selektoren erlauben es auf verschiedene Arten und Weisen Pods zusammen zu führen und zu managen</a:t>
              </a:r>
            </a:p>
          </p:txBody>
        </p:sp>
      </p:grpSp>
      <p:grpSp>
        <p:nvGrpSpPr>
          <p:cNvPr id="23" name="Группа 22"/>
          <p:cNvGrpSpPr/>
          <p:nvPr/>
        </p:nvGrpSpPr>
        <p:grpSpPr>
          <a:xfrm>
            <a:off x="8441013" y="4265409"/>
            <a:ext cx="2638899" cy="1073349"/>
            <a:chOff x="6330760" y="3199058"/>
            <a:chExt cx="1979174" cy="805012"/>
          </a:xfrm>
        </p:grpSpPr>
        <p:sp>
          <p:nvSpPr>
            <p:cNvPr id="19" name="TextBox 18"/>
            <p:cNvSpPr txBox="1"/>
            <p:nvPr/>
          </p:nvSpPr>
          <p:spPr>
            <a:xfrm>
              <a:off x="6330760" y="3199058"/>
              <a:ext cx="714379"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filterbar</a:t>
              </a:r>
            </a:p>
          </p:txBody>
        </p:sp>
        <p:sp>
          <p:nvSpPr>
            <p:cNvPr id="20" name="TextBox 19"/>
            <p:cNvSpPr txBox="1"/>
            <p:nvPr/>
          </p:nvSpPr>
          <p:spPr>
            <a:xfrm>
              <a:off x="6330760" y="3534085"/>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Es ist möglich nach jedem Label zu selektieren und genaue abfragen zu erstellen. Somit kann man einfach Pods zusammen gruppieren und managen.</a:t>
              </a:r>
            </a:p>
          </p:txBody>
        </p:sp>
      </p:grpSp>
      <p:grpSp>
        <p:nvGrpSpPr>
          <p:cNvPr id="12" name="Группа 11"/>
          <p:cNvGrpSpPr/>
          <p:nvPr/>
        </p:nvGrpSpPr>
        <p:grpSpPr>
          <a:xfrm>
            <a:off x="1154793" y="2836315"/>
            <a:ext cx="2638899" cy="1258014"/>
            <a:chOff x="866095" y="2127237"/>
            <a:chExt cx="1979174" cy="943511"/>
          </a:xfrm>
        </p:grpSpPr>
        <p:sp>
          <p:nvSpPr>
            <p:cNvPr id="25" name="TextBox 24"/>
            <p:cNvSpPr txBox="1"/>
            <p:nvPr/>
          </p:nvSpPr>
          <p:spPr>
            <a:xfrm>
              <a:off x="2039519" y="2127237"/>
              <a:ext cx="805750" cy="284742"/>
            </a:xfrm>
            <a:prstGeom prst="rect">
              <a:avLst/>
            </a:prstGeom>
            <a:noFill/>
          </p:spPr>
          <p:txBody>
            <a:bodyPr wrap="none" rtlCol="0">
              <a:spAutoFit/>
            </a:bodyPr>
            <a:lstStyle/>
            <a:p>
              <a:pPr algn="r" defTabSz="914377">
                <a:buClrTx/>
              </a:pPr>
              <a:r>
                <a:rPr lang="en-US" sz="1867" kern="1200" dirty="0">
                  <a:latin typeface="Bebas Neue" charset="0"/>
                  <a:ea typeface="Bebas Neue" charset="0"/>
                  <a:cs typeface="Bebas Neue" charset="0"/>
                </a:rPr>
                <a:t>Non-unique</a:t>
              </a:r>
              <a:endParaRPr lang="ru-RU" sz="1867" kern="1200" dirty="0">
                <a:latin typeface="Bebas Neue" charset="0"/>
                <a:ea typeface="Bebas Neue" charset="0"/>
                <a:cs typeface="Bebas Neue" charset="0"/>
              </a:endParaRPr>
            </a:p>
          </p:txBody>
        </p:sp>
        <p:sp>
          <p:nvSpPr>
            <p:cNvPr id="26" name="TextBox 25"/>
            <p:cNvSpPr txBox="1"/>
            <p:nvPr/>
          </p:nvSpPr>
          <p:spPr>
            <a:xfrm>
              <a:off x="866095" y="2462264"/>
              <a:ext cx="1979174" cy="608484"/>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Alle Labels sind in sich genommen nicht einzigartig. Dies mag sich zuerst als etwas negatives </a:t>
              </a:r>
              <a:r>
                <a:rPr lang="de-DE" sz="800" kern="1200" dirty="0" err="1">
                  <a:solidFill>
                    <a:srgbClr val="FFFFFF">
                      <a:lumMod val="50000"/>
                    </a:srgbClr>
                  </a:solidFill>
                  <a:latin typeface="Open Sans" charset="0"/>
                  <a:ea typeface="Open Sans" charset="0"/>
                  <a:cs typeface="Open Sans" charset="0"/>
                </a:rPr>
                <a:t>anhöhren</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jedohc</a:t>
              </a:r>
              <a:r>
                <a:rPr lang="de-DE" sz="800" kern="1200" dirty="0">
                  <a:solidFill>
                    <a:srgbClr val="FFFFFF">
                      <a:lumMod val="50000"/>
                    </a:srgbClr>
                  </a:solidFill>
                  <a:latin typeface="Open Sans" charset="0"/>
                  <a:ea typeface="Open Sans" charset="0"/>
                  <a:cs typeface="Open Sans" charset="0"/>
                </a:rPr>
                <a:t> ist es so möglich mehrere Pods zusammen zu führen.</a:t>
              </a:r>
            </a:p>
          </p:txBody>
        </p:sp>
      </p:grpSp>
      <p:grpSp>
        <p:nvGrpSpPr>
          <p:cNvPr id="21" name="Группа 20"/>
          <p:cNvGrpSpPr/>
          <p:nvPr/>
        </p:nvGrpSpPr>
        <p:grpSpPr>
          <a:xfrm>
            <a:off x="1154793" y="4301742"/>
            <a:ext cx="2638899" cy="1258014"/>
            <a:chOff x="866095" y="3226308"/>
            <a:chExt cx="1979174" cy="943511"/>
          </a:xfrm>
        </p:grpSpPr>
        <p:sp>
          <p:nvSpPr>
            <p:cNvPr id="27" name="TextBox 26"/>
            <p:cNvSpPr txBox="1"/>
            <p:nvPr/>
          </p:nvSpPr>
          <p:spPr>
            <a:xfrm>
              <a:off x="1942136" y="3226308"/>
              <a:ext cx="903133" cy="284742"/>
            </a:xfrm>
            <a:prstGeom prst="rect">
              <a:avLst/>
            </a:prstGeom>
            <a:noFill/>
          </p:spPr>
          <p:txBody>
            <a:bodyPr wrap="none" rtlCol="0">
              <a:spAutoFit/>
            </a:bodyPr>
            <a:lstStyle/>
            <a:p>
              <a:pPr algn="r" defTabSz="914377">
                <a:buClrTx/>
              </a:pPr>
              <a:r>
                <a:rPr lang="de-DE" sz="1867" kern="1200" dirty="0">
                  <a:latin typeface="Bebas Neue" charset="0"/>
                  <a:ea typeface="Bebas Neue" charset="0"/>
                  <a:cs typeface="Bebas Neue" charset="0"/>
                </a:rPr>
                <a:t>Umfangreich</a:t>
              </a:r>
            </a:p>
          </p:txBody>
        </p:sp>
        <p:sp>
          <p:nvSpPr>
            <p:cNvPr id="28" name="TextBox 27"/>
            <p:cNvSpPr txBox="1"/>
            <p:nvPr/>
          </p:nvSpPr>
          <p:spPr>
            <a:xfrm>
              <a:off x="866095" y="3561335"/>
              <a:ext cx="1979174" cy="608484"/>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Die Funktionalität der Labels erlaubt es umfangreich auf verschiedene Faktoren zu achten und genau zu definieren welcher Pod was übernimmt.</a:t>
              </a: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defTabSz="914377">
                <a:buClrTx/>
              </a:pPr>
              <a:endParaRPr lang="ru-RU" sz="1800" kern="1200">
                <a:latin typeface="Calibri" panose="020F0502020204030204"/>
                <a:ea typeface="+mn-ea"/>
                <a:cs typeface="+mn-cs"/>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47" name="TextBox 46"/>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96</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2916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descr="Ein Bild, das Essen, Gericht enthält.&#10;&#10;Automatisch generierte Beschreibung">
            <a:extLst>
              <a:ext uri="{FF2B5EF4-FFF2-40B4-BE49-F238E27FC236}">
                <a16:creationId xmlns:a16="http://schemas.microsoft.com/office/drawing/2014/main" id="{5AB659CA-5E2C-BC99-23E4-EA56A1AD459A}"/>
              </a:ext>
            </a:extLst>
          </p:cNvPr>
          <p:cNvPicPr>
            <a:picLocks noGrp="1" noChangeAspect="1"/>
          </p:cNvPicPr>
          <p:nvPr>
            <p:ph type="pic" sz="quarter" idx="13"/>
          </p:nvPr>
        </p:nvPicPr>
        <p:blipFill>
          <a:blip r:embed="rId2"/>
          <a:srcRect l="11957" r="11957"/>
          <a:stretch>
            <a:fillRect/>
          </a:stretch>
        </p:blipFill>
        <p:spPr>
          <a:xfrm>
            <a:off x="696913" y="741363"/>
            <a:ext cx="5111750" cy="3359150"/>
          </a:xfrm>
        </p:spPr>
      </p:pic>
      <p:pic>
        <p:nvPicPr>
          <p:cNvPr id="22" name="Bildplatzhalter 21" descr="Ein Bild, das Text, Elektronik, Computer, Schreibtisch enthält.&#10;&#10;Automatisch generierte Beschreibung">
            <a:extLst>
              <a:ext uri="{FF2B5EF4-FFF2-40B4-BE49-F238E27FC236}">
                <a16:creationId xmlns:a16="http://schemas.microsoft.com/office/drawing/2014/main" id="{A1D2E8FE-98BC-7297-C34E-31F83EDDEECF}"/>
              </a:ext>
            </a:extLst>
          </p:cNvPr>
          <p:cNvPicPr>
            <a:picLocks noGrp="1" noChangeAspect="1"/>
          </p:cNvPicPr>
          <p:nvPr>
            <p:ph type="pic" sz="quarter" idx="14"/>
          </p:nvPr>
        </p:nvPicPr>
        <p:blipFill>
          <a:blip r:embed="rId3"/>
          <a:srcRect t="699" b="699"/>
          <a:stretch>
            <a:fillRect/>
          </a:stretch>
        </p:blipFill>
        <p:spPr>
          <a:xfrm>
            <a:off x="6000750" y="2565400"/>
            <a:ext cx="5110163" cy="3359150"/>
          </a:xfrm>
        </p:spPr>
      </p:pic>
      <p:grpSp>
        <p:nvGrpSpPr>
          <p:cNvPr id="20" name="Группа 19"/>
          <p:cNvGrpSpPr/>
          <p:nvPr/>
        </p:nvGrpSpPr>
        <p:grpSpPr>
          <a:xfrm>
            <a:off x="6192011" y="1221813"/>
            <a:ext cx="3936437" cy="852349"/>
            <a:chOff x="4644008" y="916359"/>
            <a:chExt cx="2952328" cy="639262"/>
          </a:xfrm>
        </p:grpSpPr>
        <p:sp>
          <p:nvSpPr>
            <p:cNvPr id="6" name="TextBox 5"/>
            <p:cNvSpPr txBox="1"/>
            <p:nvPr/>
          </p:nvSpPr>
          <p:spPr>
            <a:xfrm>
              <a:off x="4644008" y="1224136"/>
              <a:ext cx="2952328"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Gehen Sie darauf ein für was Sie glauben wo Labels besonders gut verwendet werden können,</a:t>
              </a:r>
            </a:p>
          </p:txBody>
        </p:sp>
        <p:sp>
          <p:nvSpPr>
            <p:cNvPr id="7" name="TextBox 6"/>
            <p:cNvSpPr txBox="1"/>
            <p:nvPr/>
          </p:nvSpPr>
          <p:spPr>
            <a:xfrm>
              <a:off x="4644008" y="916359"/>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2</a:t>
              </a:r>
              <a:endParaRPr lang="ru-RU" sz="1867" kern="1200" dirty="0">
                <a:solidFill>
                  <a:srgbClr val="383838"/>
                </a:solidFill>
                <a:latin typeface="Bebas Neue" charset="0"/>
                <a:ea typeface="Bebas Neue" charset="0"/>
                <a:cs typeface="Bebas Neue" charset="0"/>
              </a:endParaRPr>
            </a:p>
          </p:txBody>
        </p:sp>
      </p:grpSp>
      <p:grpSp>
        <p:nvGrpSpPr>
          <p:cNvPr id="19" name="Группа 18"/>
          <p:cNvGrpSpPr/>
          <p:nvPr/>
        </p:nvGrpSpPr>
        <p:grpSpPr>
          <a:xfrm>
            <a:off x="815414" y="4581127"/>
            <a:ext cx="3936437" cy="852349"/>
            <a:chOff x="611560" y="3435846"/>
            <a:chExt cx="2952328" cy="639262"/>
          </a:xfrm>
        </p:grpSpPr>
        <p:sp>
          <p:nvSpPr>
            <p:cNvPr id="8" name="TextBox 7"/>
            <p:cNvSpPr txBox="1"/>
            <p:nvPr/>
          </p:nvSpPr>
          <p:spPr>
            <a:xfrm>
              <a:off x="611560" y="3743623"/>
              <a:ext cx="2952328"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Recherchieren Sie wie mit Labels umgegangen werden kann und stellen Sie die Funktionsweise da. Verwenden Sie hierfür am besten Stift und Papier.</a:t>
              </a:r>
            </a:p>
          </p:txBody>
        </p:sp>
        <p:sp>
          <p:nvSpPr>
            <p:cNvPr id="9" name="TextBox 8"/>
            <p:cNvSpPr txBox="1"/>
            <p:nvPr/>
          </p:nvSpPr>
          <p:spPr>
            <a:xfrm>
              <a:off x="611560" y="3435846"/>
              <a:ext cx="723997"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Aufgabe 1</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5420785" y="3525011"/>
            <a:ext cx="966391" cy="966391"/>
            <a:chOff x="4065588" y="2643758"/>
            <a:chExt cx="724793" cy="724793"/>
          </a:xfrm>
        </p:grpSpPr>
        <p:sp>
          <p:nvSpPr>
            <p:cNvPr id="5" name="Овал 4"/>
            <p:cNvSpPr/>
            <p:nvPr/>
          </p:nvSpPr>
          <p:spPr>
            <a:xfrm>
              <a:off x="4065588" y="2643758"/>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0" name="Группа 9"/>
            <p:cNvGrpSpPr/>
            <p:nvPr/>
          </p:nvGrpSpPr>
          <p:grpSpPr>
            <a:xfrm>
              <a:off x="4268167" y="2824322"/>
              <a:ext cx="319634" cy="343606"/>
              <a:chOff x="3173295" y="3583792"/>
              <a:chExt cx="382962" cy="411684"/>
            </a:xfrm>
            <a:solidFill>
              <a:schemeClr val="bg1"/>
            </a:solidFill>
          </p:grpSpPr>
          <p:sp>
            <p:nvSpPr>
              <p:cNvPr id="11"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97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76424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79678"/>
            <a:ext cx="3294492"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Konfigurationsdaten und </a:t>
            </a:r>
          </a:p>
          <a:p>
            <a:pPr lvl="0" defTabSz="914377">
              <a:buClrTx/>
            </a:pPr>
            <a:r>
              <a:rPr lang="de-DE" sz="2800" kern="1200" dirty="0">
                <a:solidFill>
                  <a:srgbClr val="FFFFFF"/>
                </a:solidFill>
                <a:latin typeface="Bebas Neue" charset="0"/>
                <a:ea typeface="Bebas Neue" charset="0"/>
                <a:cs typeface="Bebas Neue" charset="0"/>
              </a:rPr>
              <a:t>Secrets bereitstellen</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defRPr/>
            </a:pPr>
            <a:r>
              <a:rPr lang="de-DE" sz="1333" kern="1200" dirty="0" err="1">
                <a:solidFill>
                  <a:srgbClr val="FFFFFF"/>
                </a:solidFill>
                <a:latin typeface="Open Sans" charset="0"/>
                <a:ea typeface="Open Sans" charset="0"/>
                <a:cs typeface="Open Sans" charset="0"/>
              </a:rPr>
              <a:t>ConfigMaps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Himmel, draußen, Tag enthält.&#10;&#10;Automatisch generierte Beschreibung">
            <a:extLst>
              <a:ext uri="{FF2B5EF4-FFF2-40B4-BE49-F238E27FC236}">
                <a16:creationId xmlns:a16="http://schemas.microsoft.com/office/drawing/2014/main" id="{BA977B06-FCE9-2696-0FAD-74BCBF653AAA}"/>
              </a:ext>
            </a:extLst>
          </p:cNvPr>
          <p:cNvPicPr>
            <a:picLocks noGrp="1" noChangeAspect="1"/>
          </p:cNvPicPr>
          <p:nvPr>
            <p:ph type="pic" sz="quarter" idx="10"/>
          </p:nvPr>
        </p:nvPicPr>
        <p:blipFill>
          <a:blip r:embed="rId3"/>
          <a:srcRect l="24327" r="24327"/>
          <a:stretch>
            <a:fillRect/>
          </a:stretch>
        </p:blipFill>
        <p:spPr/>
      </p:pic>
    </p:spTree>
    <p:extLst>
      <p:ext uri="{BB962C8B-B14F-4D97-AF65-F5344CB8AC3E}">
        <p14:creationId xmlns:p14="http://schemas.microsoft.com/office/powerpoint/2010/main" val="134967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4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5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8.xml><?xml version="1.0" encoding="utf-8"?>
<a:theme xmlns:a="http://schemas.openxmlformats.org/drawingml/2006/main" name="6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5942</Words>
  <Application>Microsoft Office PowerPoint</Application>
  <PresentationFormat>Breitbild</PresentationFormat>
  <Paragraphs>766</Paragraphs>
  <Slides>116</Slides>
  <Notes>71</Notes>
  <HiddenSlides>0</HiddenSlides>
  <MMClips>0</MMClips>
  <ScaleCrop>false</ScaleCrop>
  <HeadingPairs>
    <vt:vector size="6" baseType="variant">
      <vt:variant>
        <vt:lpstr>Verwendete Schriftarten</vt:lpstr>
      </vt:variant>
      <vt:variant>
        <vt:i4>10</vt:i4>
      </vt:variant>
      <vt:variant>
        <vt:lpstr>Design</vt:lpstr>
      </vt:variant>
      <vt:variant>
        <vt:i4>8</vt:i4>
      </vt:variant>
      <vt:variant>
        <vt:lpstr>Folientitel</vt:lpstr>
      </vt:variant>
      <vt:variant>
        <vt:i4>116</vt:i4>
      </vt:variant>
    </vt:vector>
  </HeadingPairs>
  <TitlesOfParts>
    <vt:vector size="134" baseType="lpstr">
      <vt:lpstr>Segoe UI Light</vt:lpstr>
      <vt:lpstr>Calibri Light</vt:lpstr>
      <vt:lpstr>Open Sans</vt:lpstr>
      <vt:lpstr>Calibri</vt:lpstr>
      <vt:lpstr>Bebas Neue</vt:lpstr>
      <vt:lpstr>Open Sans</vt:lpstr>
      <vt:lpstr>Bebas Neue Bold</vt:lpstr>
      <vt:lpstr>Segoe UI</vt:lpstr>
      <vt:lpstr>Arial</vt:lpstr>
      <vt:lpstr>Open Sans Light</vt:lpstr>
      <vt:lpstr>Office Theme</vt:lpstr>
      <vt:lpstr>Office</vt:lpstr>
      <vt:lpstr>2_Office Theme</vt:lpstr>
      <vt:lpstr>1_Office Theme</vt:lpstr>
      <vt:lpstr>3_Office Theme</vt:lpstr>
      <vt:lpstr>4_Office Theme</vt:lpstr>
      <vt:lpstr>5_Office Theme</vt:lpstr>
      <vt:lpstr>6_Office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David Cöppicus</cp:lastModifiedBy>
  <cp:revision>124</cp:revision>
  <dcterms:created xsi:type="dcterms:W3CDTF">2022-04-30T15:55:12Z</dcterms:created>
  <dcterms:modified xsi:type="dcterms:W3CDTF">2022-08-14T19:31:06Z</dcterms:modified>
</cp:coreProperties>
</file>